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3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4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88" r:id="rId2"/>
    <p:sldMasterId id="2147483719" r:id="rId3"/>
    <p:sldMasterId id="2147483748" r:id="rId4"/>
    <p:sldMasterId id="2147483774" r:id="rId5"/>
  </p:sldMasterIdLst>
  <p:notesMasterIdLst>
    <p:notesMasterId r:id="rId48"/>
  </p:notesMasterIdLst>
  <p:sldIdLst>
    <p:sldId id="293" r:id="rId6"/>
    <p:sldId id="292" r:id="rId7"/>
    <p:sldId id="294" r:id="rId8"/>
    <p:sldId id="295" r:id="rId9"/>
    <p:sldId id="297" r:id="rId10"/>
    <p:sldId id="298" r:id="rId11"/>
    <p:sldId id="300" r:id="rId12"/>
    <p:sldId id="302" r:id="rId13"/>
    <p:sldId id="303" r:id="rId14"/>
    <p:sldId id="305" r:id="rId15"/>
    <p:sldId id="344" r:id="rId16"/>
    <p:sldId id="330" r:id="rId17"/>
    <p:sldId id="306" r:id="rId18"/>
    <p:sldId id="307" r:id="rId19"/>
    <p:sldId id="308" r:id="rId20"/>
    <p:sldId id="331" r:id="rId21"/>
    <p:sldId id="332" r:id="rId22"/>
    <p:sldId id="333" r:id="rId23"/>
    <p:sldId id="334" r:id="rId24"/>
    <p:sldId id="345" r:id="rId25"/>
    <p:sldId id="309" r:id="rId26"/>
    <p:sldId id="310" r:id="rId27"/>
    <p:sldId id="311" r:id="rId28"/>
    <p:sldId id="340" r:id="rId29"/>
    <p:sldId id="341" r:id="rId30"/>
    <p:sldId id="342" r:id="rId31"/>
    <p:sldId id="312" r:id="rId32"/>
    <p:sldId id="313" r:id="rId33"/>
    <p:sldId id="314" r:id="rId34"/>
    <p:sldId id="327" r:id="rId35"/>
    <p:sldId id="328" r:id="rId36"/>
    <p:sldId id="315" r:id="rId37"/>
    <p:sldId id="348" r:id="rId38"/>
    <p:sldId id="317" r:id="rId39"/>
    <p:sldId id="336" r:id="rId40"/>
    <p:sldId id="337" r:id="rId41"/>
    <p:sldId id="339" r:id="rId42"/>
    <p:sldId id="319" r:id="rId43"/>
    <p:sldId id="320" r:id="rId44"/>
    <p:sldId id="347" r:id="rId45"/>
    <p:sldId id="325" r:id="rId46"/>
    <p:sldId id="343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800"/>
    <a:srgbClr val="00A663"/>
    <a:srgbClr val="A52040"/>
    <a:srgbClr val="E3DE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95" autoAdjust="0"/>
  </p:normalViewPr>
  <p:slideViewPr>
    <p:cSldViewPr snapToGrid="0">
      <p:cViewPr varScale="1">
        <p:scale>
          <a:sx n="100" d="100"/>
          <a:sy n="100" d="100"/>
        </p:scale>
        <p:origin x="90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75068A-199A-4F33-8365-513B54E0727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DC81F4-45FC-459B-9D49-9BC9375F292F}">
      <dgm:prSet phldrT="[Text]" custT="1"/>
      <dgm:spPr/>
      <dgm:t>
        <a:bodyPr/>
        <a:lstStyle/>
        <a:p>
          <a:r>
            <a:rPr lang="en-US" sz="2200" b="1" dirty="0"/>
            <a:t>Cognitive</a:t>
          </a:r>
        </a:p>
      </dgm:t>
    </dgm:pt>
    <dgm:pt modelId="{E094691A-B528-4085-A7B1-62B2AD6B6CBC}" type="parTrans" cxnId="{FC4E728E-BAED-402F-BB58-4A2F5DEFBEE9}">
      <dgm:prSet/>
      <dgm:spPr/>
      <dgm:t>
        <a:bodyPr/>
        <a:lstStyle/>
        <a:p>
          <a:endParaRPr lang="en-US"/>
        </a:p>
      </dgm:t>
    </dgm:pt>
    <dgm:pt modelId="{9D4F79AE-6EB7-4237-8969-C818B7B8AB98}" type="sibTrans" cxnId="{FC4E728E-BAED-402F-BB58-4A2F5DEFBEE9}">
      <dgm:prSet/>
      <dgm:spPr/>
      <dgm:t>
        <a:bodyPr/>
        <a:lstStyle/>
        <a:p>
          <a:endParaRPr lang="en-US"/>
        </a:p>
      </dgm:t>
    </dgm:pt>
    <dgm:pt modelId="{4C9F48C6-E443-452C-AE34-1E049DA51906}">
      <dgm:prSet phldrT="[Text]" custT="1"/>
      <dgm:spPr/>
      <dgm:t>
        <a:bodyPr/>
        <a:lstStyle/>
        <a:p>
          <a:r>
            <a:rPr lang="en-US" sz="2000" dirty="0"/>
            <a:t>Poor executive functioning</a:t>
          </a:r>
        </a:p>
      </dgm:t>
    </dgm:pt>
    <dgm:pt modelId="{79500FFD-C473-4773-ABFA-B3B9AC034419}" type="parTrans" cxnId="{4FB46A19-457A-4F8C-B3A6-4B89DB611C58}">
      <dgm:prSet/>
      <dgm:spPr/>
      <dgm:t>
        <a:bodyPr/>
        <a:lstStyle/>
        <a:p>
          <a:endParaRPr lang="en-US"/>
        </a:p>
      </dgm:t>
    </dgm:pt>
    <dgm:pt modelId="{02299CC3-16EF-47C7-A22A-11FCA8480CD5}" type="sibTrans" cxnId="{4FB46A19-457A-4F8C-B3A6-4B89DB611C58}">
      <dgm:prSet/>
      <dgm:spPr/>
      <dgm:t>
        <a:bodyPr/>
        <a:lstStyle/>
        <a:p>
          <a:endParaRPr lang="en-US"/>
        </a:p>
      </dgm:t>
    </dgm:pt>
    <dgm:pt modelId="{E877B753-C079-4BC1-9C48-2F9E46C5A7CC}">
      <dgm:prSet phldrT="[Text]" custT="1"/>
      <dgm:spPr/>
      <dgm:t>
        <a:bodyPr/>
        <a:lstStyle/>
        <a:p>
          <a:r>
            <a:rPr lang="en-US" sz="2200" b="1" dirty="0"/>
            <a:t>Positive</a:t>
          </a:r>
        </a:p>
      </dgm:t>
    </dgm:pt>
    <dgm:pt modelId="{83630D85-21EB-4E29-8EB6-2A9BCE7FD275}" type="parTrans" cxnId="{25B9A921-DDAD-468F-AD23-AD0430B6643D}">
      <dgm:prSet/>
      <dgm:spPr/>
      <dgm:t>
        <a:bodyPr/>
        <a:lstStyle/>
        <a:p>
          <a:endParaRPr lang="en-US"/>
        </a:p>
      </dgm:t>
    </dgm:pt>
    <dgm:pt modelId="{435DE2D7-3370-4D8A-A678-6F10246A93C8}" type="sibTrans" cxnId="{25B9A921-DDAD-468F-AD23-AD0430B6643D}">
      <dgm:prSet/>
      <dgm:spPr/>
      <dgm:t>
        <a:bodyPr/>
        <a:lstStyle/>
        <a:p>
          <a:endParaRPr lang="en-US"/>
        </a:p>
      </dgm:t>
    </dgm:pt>
    <dgm:pt modelId="{C10C4D56-2CD6-4D1D-8FB9-A3A4BBAAFCD9}">
      <dgm:prSet phldrT="[Text]" custT="1"/>
      <dgm:spPr/>
      <dgm:t>
        <a:bodyPr/>
        <a:lstStyle/>
        <a:p>
          <a:r>
            <a:rPr lang="en-US" sz="2000" dirty="0"/>
            <a:t>Hallucinations</a:t>
          </a:r>
        </a:p>
      </dgm:t>
    </dgm:pt>
    <dgm:pt modelId="{DCCE626E-4F12-4D4E-928A-D02E465D73B5}" type="parTrans" cxnId="{B7D522C3-D6D3-4332-ACF3-794AC3026E8D}">
      <dgm:prSet/>
      <dgm:spPr/>
      <dgm:t>
        <a:bodyPr/>
        <a:lstStyle/>
        <a:p>
          <a:endParaRPr lang="en-US"/>
        </a:p>
      </dgm:t>
    </dgm:pt>
    <dgm:pt modelId="{2CFA8717-C459-4EB4-AF62-9E6B7AEEC838}" type="sibTrans" cxnId="{B7D522C3-D6D3-4332-ACF3-794AC3026E8D}">
      <dgm:prSet/>
      <dgm:spPr/>
      <dgm:t>
        <a:bodyPr/>
        <a:lstStyle/>
        <a:p>
          <a:endParaRPr lang="en-US"/>
        </a:p>
      </dgm:t>
    </dgm:pt>
    <dgm:pt modelId="{37A6D750-83C3-4527-B6EC-B7BEB7D7A8E6}">
      <dgm:prSet phldrT="[Text]" custT="1"/>
      <dgm:spPr/>
      <dgm:t>
        <a:bodyPr/>
        <a:lstStyle/>
        <a:p>
          <a:r>
            <a:rPr lang="en-US" sz="2200" b="1" dirty="0"/>
            <a:t>Negative</a:t>
          </a:r>
        </a:p>
      </dgm:t>
    </dgm:pt>
    <dgm:pt modelId="{290A5C79-76EE-4CDF-9995-1FBF99A7F59D}" type="parTrans" cxnId="{14F04521-6D8B-4415-B8FA-FE2732C2B7BF}">
      <dgm:prSet/>
      <dgm:spPr/>
      <dgm:t>
        <a:bodyPr/>
        <a:lstStyle/>
        <a:p>
          <a:endParaRPr lang="en-US"/>
        </a:p>
      </dgm:t>
    </dgm:pt>
    <dgm:pt modelId="{91378C17-6E04-4F75-B220-D861EF2E8D0D}" type="sibTrans" cxnId="{14F04521-6D8B-4415-B8FA-FE2732C2B7BF}">
      <dgm:prSet/>
      <dgm:spPr/>
      <dgm:t>
        <a:bodyPr/>
        <a:lstStyle/>
        <a:p>
          <a:endParaRPr lang="en-US"/>
        </a:p>
      </dgm:t>
    </dgm:pt>
    <dgm:pt modelId="{051CF519-3F38-4238-8667-C5E67A733F23}">
      <dgm:prSet phldrT="[Text]" custT="1"/>
      <dgm:spPr/>
      <dgm:t>
        <a:bodyPr/>
        <a:lstStyle/>
        <a:p>
          <a:r>
            <a:rPr lang="en-US" sz="2000" dirty="0"/>
            <a:t>Flat affect</a:t>
          </a:r>
        </a:p>
      </dgm:t>
    </dgm:pt>
    <dgm:pt modelId="{3DF05BD1-1CDA-4A35-8F65-417730DDC9A3}" type="parTrans" cxnId="{8EC255B2-DB6A-42BE-96C9-07C666951358}">
      <dgm:prSet/>
      <dgm:spPr/>
      <dgm:t>
        <a:bodyPr/>
        <a:lstStyle/>
        <a:p>
          <a:endParaRPr lang="en-US"/>
        </a:p>
      </dgm:t>
    </dgm:pt>
    <dgm:pt modelId="{F2FBD090-CB0B-40FA-8F8F-E72D7A615102}" type="sibTrans" cxnId="{8EC255B2-DB6A-42BE-96C9-07C666951358}">
      <dgm:prSet/>
      <dgm:spPr/>
      <dgm:t>
        <a:bodyPr/>
        <a:lstStyle/>
        <a:p>
          <a:endParaRPr lang="en-US"/>
        </a:p>
      </dgm:t>
    </dgm:pt>
    <dgm:pt modelId="{A28D6799-765A-42A3-B15B-F758AF255DFC}">
      <dgm:prSet phldrT="[Text]" custT="1"/>
      <dgm:spPr/>
      <dgm:t>
        <a:bodyPr/>
        <a:lstStyle/>
        <a:p>
          <a:r>
            <a:rPr lang="en-US" sz="2000" dirty="0"/>
            <a:t>Delusions</a:t>
          </a:r>
        </a:p>
      </dgm:t>
    </dgm:pt>
    <dgm:pt modelId="{D7F11070-822F-489C-954F-B5636327BD12}" type="parTrans" cxnId="{DA1E609F-C7D2-4A2A-BFC0-BACAC4219C05}">
      <dgm:prSet/>
      <dgm:spPr/>
      <dgm:t>
        <a:bodyPr/>
        <a:lstStyle/>
        <a:p>
          <a:endParaRPr lang="en-US"/>
        </a:p>
      </dgm:t>
    </dgm:pt>
    <dgm:pt modelId="{9ED25364-FF30-47BF-99EC-BFBC6CE90CEC}" type="sibTrans" cxnId="{DA1E609F-C7D2-4A2A-BFC0-BACAC4219C05}">
      <dgm:prSet/>
      <dgm:spPr/>
      <dgm:t>
        <a:bodyPr/>
        <a:lstStyle/>
        <a:p>
          <a:endParaRPr lang="en-US"/>
        </a:p>
      </dgm:t>
    </dgm:pt>
    <dgm:pt modelId="{E90A63F2-A6E8-4FB9-BC81-1F8C4C86D216}">
      <dgm:prSet phldrT="[Text]" custT="1"/>
      <dgm:spPr/>
      <dgm:t>
        <a:bodyPr/>
        <a:lstStyle/>
        <a:p>
          <a:r>
            <a:rPr lang="en-US" sz="2000" dirty="0"/>
            <a:t>Thought / Movement Disorders</a:t>
          </a:r>
        </a:p>
      </dgm:t>
    </dgm:pt>
    <dgm:pt modelId="{848753CC-7BEE-42E7-823C-5B56EC33A1AC}" type="parTrans" cxnId="{E32C3656-22B1-4712-8763-D80C7BD7D948}">
      <dgm:prSet/>
      <dgm:spPr/>
      <dgm:t>
        <a:bodyPr/>
        <a:lstStyle/>
        <a:p>
          <a:endParaRPr lang="en-US"/>
        </a:p>
      </dgm:t>
    </dgm:pt>
    <dgm:pt modelId="{EC7741FF-F47B-4AD0-95D5-CD95A2DBBF86}" type="sibTrans" cxnId="{E32C3656-22B1-4712-8763-D80C7BD7D948}">
      <dgm:prSet/>
      <dgm:spPr/>
      <dgm:t>
        <a:bodyPr/>
        <a:lstStyle/>
        <a:p>
          <a:endParaRPr lang="en-US"/>
        </a:p>
      </dgm:t>
    </dgm:pt>
    <dgm:pt modelId="{DAE20E7B-3D09-4A92-9098-7A43D6D6C5BA}">
      <dgm:prSet phldrT="[Text]" custT="1"/>
      <dgm:spPr/>
      <dgm:t>
        <a:bodyPr/>
        <a:lstStyle/>
        <a:p>
          <a:r>
            <a:rPr lang="en-US" sz="2000" dirty="0"/>
            <a:t>Lack of Pleasure / Drive</a:t>
          </a:r>
        </a:p>
      </dgm:t>
    </dgm:pt>
    <dgm:pt modelId="{637833A8-F559-41F8-9476-8030DD6E4838}" type="parTrans" cxnId="{03A3C321-9991-4F0B-9059-D9F98F281CA1}">
      <dgm:prSet/>
      <dgm:spPr/>
      <dgm:t>
        <a:bodyPr/>
        <a:lstStyle/>
        <a:p>
          <a:endParaRPr lang="en-US"/>
        </a:p>
      </dgm:t>
    </dgm:pt>
    <dgm:pt modelId="{677722F7-39D1-40E4-A441-C1E6907429E7}" type="sibTrans" cxnId="{03A3C321-9991-4F0B-9059-D9F98F281CA1}">
      <dgm:prSet/>
      <dgm:spPr/>
      <dgm:t>
        <a:bodyPr/>
        <a:lstStyle/>
        <a:p>
          <a:endParaRPr lang="en-US"/>
        </a:p>
      </dgm:t>
    </dgm:pt>
    <dgm:pt modelId="{D8F37C73-62C6-4A33-B6B0-55362096403C}">
      <dgm:prSet phldrT="[Text]" custT="1"/>
      <dgm:spPr/>
      <dgm:t>
        <a:bodyPr/>
        <a:lstStyle/>
        <a:p>
          <a:r>
            <a:rPr lang="en-US" sz="2000" dirty="0"/>
            <a:t>Speaks little</a:t>
          </a:r>
        </a:p>
      </dgm:t>
    </dgm:pt>
    <dgm:pt modelId="{CF8F6CEF-3116-4CD1-A38A-3E35EAA2A846}" type="parTrans" cxnId="{67ACE8BE-BA88-46DF-ADCB-10E85F38301A}">
      <dgm:prSet/>
      <dgm:spPr/>
      <dgm:t>
        <a:bodyPr/>
        <a:lstStyle/>
        <a:p>
          <a:endParaRPr lang="en-US"/>
        </a:p>
      </dgm:t>
    </dgm:pt>
    <dgm:pt modelId="{3C22EC04-B5A4-4410-88AF-7927BAA71C27}" type="sibTrans" cxnId="{67ACE8BE-BA88-46DF-ADCB-10E85F38301A}">
      <dgm:prSet/>
      <dgm:spPr/>
      <dgm:t>
        <a:bodyPr/>
        <a:lstStyle/>
        <a:p>
          <a:endParaRPr lang="en-US"/>
        </a:p>
      </dgm:t>
    </dgm:pt>
    <dgm:pt modelId="{C8F54108-4B0B-4BC9-B284-338741CE7F7A}">
      <dgm:prSet phldrT="[Text]" custT="1"/>
      <dgm:spPr/>
      <dgm:t>
        <a:bodyPr/>
        <a:lstStyle/>
        <a:p>
          <a:r>
            <a:rPr lang="en-US" sz="2000" dirty="0"/>
            <a:t>Trouble focusing</a:t>
          </a:r>
        </a:p>
      </dgm:t>
    </dgm:pt>
    <dgm:pt modelId="{DBB4E044-599B-4B39-A51F-506E22003E86}" type="sibTrans" cxnId="{AD98EA6A-013E-410B-BEE9-788CA4E6E2D5}">
      <dgm:prSet/>
      <dgm:spPr/>
      <dgm:t>
        <a:bodyPr/>
        <a:lstStyle/>
        <a:p>
          <a:endParaRPr lang="en-US"/>
        </a:p>
      </dgm:t>
    </dgm:pt>
    <dgm:pt modelId="{21EEBA5E-DE3F-4CC5-9BED-D6E95C0B9BD8}" type="parTrans" cxnId="{AD98EA6A-013E-410B-BEE9-788CA4E6E2D5}">
      <dgm:prSet/>
      <dgm:spPr/>
      <dgm:t>
        <a:bodyPr/>
        <a:lstStyle/>
        <a:p>
          <a:endParaRPr lang="en-US"/>
        </a:p>
      </dgm:t>
    </dgm:pt>
    <dgm:pt modelId="{28A52D4A-3740-4770-83FB-592951545A29}">
      <dgm:prSet phldrT="[Text]" custT="1"/>
      <dgm:spPr/>
      <dgm:t>
        <a:bodyPr/>
        <a:lstStyle/>
        <a:p>
          <a:r>
            <a:rPr lang="en-US" sz="2000" dirty="0"/>
            <a:t>Problems with working memory</a:t>
          </a:r>
        </a:p>
      </dgm:t>
    </dgm:pt>
    <dgm:pt modelId="{82350063-D3ED-4643-A818-75C1EABE41C2}" type="sibTrans" cxnId="{6C1BBC2C-A4DE-486C-BA97-EFFAB186EE2F}">
      <dgm:prSet/>
      <dgm:spPr/>
      <dgm:t>
        <a:bodyPr/>
        <a:lstStyle/>
        <a:p>
          <a:endParaRPr lang="en-US"/>
        </a:p>
      </dgm:t>
    </dgm:pt>
    <dgm:pt modelId="{806DB30D-06D8-45F4-895A-156E10E6C0A3}" type="parTrans" cxnId="{6C1BBC2C-A4DE-486C-BA97-EFFAB186EE2F}">
      <dgm:prSet/>
      <dgm:spPr/>
      <dgm:t>
        <a:bodyPr/>
        <a:lstStyle/>
        <a:p>
          <a:endParaRPr lang="en-US"/>
        </a:p>
      </dgm:t>
    </dgm:pt>
    <dgm:pt modelId="{38070DFA-63FF-41A2-BDAA-E51D1BF6F26B}" type="pres">
      <dgm:prSet presAssocID="{1A75068A-199A-4F33-8365-513B54E07279}" presName="Name0" presStyleCnt="0">
        <dgm:presLayoutVars>
          <dgm:dir/>
          <dgm:animLvl val="lvl"/>
          <dgm:resizeHandles val="exact"/>
        </dgm:presLayoutVars>
      </dgm:prSet>
      <dgm:spPr/>
    </dgm:pt>
    <dgm:pt modelId="{8C166F6B-117A-4C92-8F7C-823F6FB815FB}" type="pres">
      <dgm:prSet presAssocID="{58DC81F4-45FC-459B-9D49-9BC9375F292F}" presName="linNode" presStyleCnt="0"/>
      <dgm:spPr/>
    </dgm:pt>
    <dgm:pt modelId="{E2C08DDA-1FC7-4007-936E-73EB6829D74E}" type="pres">
      <dgm:prSet presAssocID="{58DC81F4-45FC-459B-9D49-9BC9375F292F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0B3AC417-309B-42AF-B99E-6140FC77BC36}" type="pres">
      <dgm:prSet presAssocID="{58DC81F4-45FC-459B-9D49-9BC9375F292F}" presName="descendantText" presStyleLbl="alignAccFollowNode1" presStyleIdx="0" presStyleCnt="3">
        <dgm:presLayoutVars>
          <dgm:bulletEnabled val="1"/>
        </dgm:presLayoutVars>
      </dgm:prSet>
      <dgm:spPr/>
    </dgm:pt>
    <dgm:pt modelId="{47DB5166-C00E-43D0-99C0-B4023A9AF90E}" type="pres">
      <dgm:prSet presAssocID="{9D4F79AE-6EB7-4237-8969-C818B7B8AB98}" presName="sp" presStyleCnt="0"/>
      <dgm:spPr/>
    </dgm:pt>
    <dgm:pt modelId="{42A5D246-4311-4DA9-B78A-C0466378039F}" type="pres">
      <dgm:prSet presAssocID="{E877B753-C079-4BC1-9C48-2F9E46C5A7CC}" presName="linNode" presStyleCnt="0"/>
      <dgm:spPr/>
    </dgm:pt>
    <dgm:pt modelId="{BA58F4D2-25EE-4A41-867C-D5CAA0531C36}" type="pres">
      <dgm:prSet presAssocID="{E877B753-C079-4BC1-9C48-2F9E46C5A7CC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108E7270-7C43-43C4-9FAC-DA011BFD7F5C}" type="pres">
      <dgm:prSet presAssocID="{E877B753-C079-4BC1-9C48-2F9E46C5A7CC}" presName="descendantText" presStyleLbl="alignAccFollowNode1" presStyleIdx="1" presStyleCnt="3">
        <dgm:presLayoutVars>
          <dgm:bulletEnabled val="1"/>
        </dgm:presLayoutVars>
      </dgm:prSet>
      <dgm:spPr/>
    </dgm:pt>
    <dgm:pt modelId="{73D377DA-8BEA-4ACF-90CF-5972B790742D}" type="pres">
      <dgm:prSet presAssocID="{435DE2D7-3370-4D8A-A678-6F10246A93C8}" presName="sp" presStyleCnt="0"/>
      <dgm:spPr/>
    </dgm:pt>
    <dgm:pt modelId="{C8645E98-B803-47CD-8573-EB0ACDA58564}" type="pres">
      <dgm:prSet presAssocID="{37A6D750-83C3-4527-B6EC-B7BEB7D7A8E6}" presName="linNode" presStyleCnt="0"/>
      <dgm:spPr/>
    </dgm:pt>
    <dgm:pt modelId="{08369482-CBEA-4A10-9739-9D843D994836}" type="pres">
      <dgm:prSet presAssocID="{37A6D750-83C3-4527-B6EC-B7BEB7D7A8E6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B5E2F8DC-AACD-46A9-9833-66243D2B386E}" type="pres">
      <dgm:prSet presAssocID="{37A6D750-83C3-4527-B6EC-B7BEB7D7A8E6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C0FC7E0C-252B-45BB-9725-9FBC5CD97750}" type="presOf" srcId="{37A6D750-83C3-4527-B6EC-B7BEB7D7A8E6}" destId="{08369482-CBEA-4A10-9739-9D843D994836}" srcOrd="0" destOrd="0" presId="urn:microsoft.com/office/officeart/2005/8/layout/vList5"/>
    <dgm:cxn modelId="{2D47B20E-526B-46BF-98D4-463584DBAD81}" type="presOf" srcId="{4C9F48C6-E443-452C-AE34-1E049DA51906}" destId="{0B3AC417-309B-42AF-B99E-6140FC77BC36}" srcOrd="0" destOrd="0" presId="urn:microsoft.com/office/officeart/2005/8/layout/vList5"/>
    <dgm:cxn modelId="{4FB46A19-457A-4F8C-B3A6-4B89DB611C58}" srcId="{58DC81F4-45FC-459B-9D49-9BC9375F292F}" destId="{4C9F48C6-E443-452C-AE34-1E049DA51906}" srcOrd="0" destOrd="0" parTransId="{79500FFD-C473-4773-ABFA-B3B9AC034419}" sibTransId="{02299CC3-16EF-47C7-A22A-11FCA8480CD5}"/>
    <dgm:cxn modelId="{14F04521-6D8B-4415-B8FA-FE2732C2B7BF}" srcId="{1A75068A-199A-4F33-8365-513B54E07279}" destId="{37A6D750-83C3-4527-B6EC-B7BEB7D7A8E6}" srcOrd="2" destOrd="0" parTransId="{290A5C79-76EE-4CDF-9995-1FBF99A7F59D}" sibTransId="{91378C17-6E04-4F75-B220-D861EF2E8D0D}"/>
    <dgm:cxn modelId="{25B9A921-DDAD-468F-AD23-AD0430B6643D}" srcId="{1A75068A-199A-4F33-8365-513B54E07279}" destId="{E877B753-C079-4BC1-9C48-2F9E46C5A7CC}" srcOrd="1" destOrd="0" parTransId="{83630D85-21EB-4E29-8EB6-2A9BCE7FD275}" sibTransId="{435DE2D7-3370-4D8A-A678-6F10246A93C8}"/>
    <dgm:cxn modelId="{03A3C321-9991-4F0B-9059-D9F98F281CA1}" srcId="{37A6D750-83C3-4527-B6EC-B7BEB7D7A8E6}" destId="{DAE20E7B-3D09-4A92-9098-7A43D6D6C5BA}" srcOrd="1" destOrd="0" parTransId="{637833A8-F559-41F8-9476-8030DD6E4838}" sibTransId="{677722F7-39D1-40E4-A441-C1E6907429E7}"/>
    <dgm:cxn modelId="{6C1BBC2C-A4DE-486C-BA97-EFFAB186EE2F}" srcId="{58DC81F4-45FC-459B-9D49-9BC9375F292F}" destId="{28A52D4A-3740-4770-83FB-592951545A29}" srcOrd="2" destOrd="0" parTransId="{806DB30D-06D8-45F4-895A-156E10E6C0A3}" sibTransId="{82350063-D3ED-4643-A818-75C1EABE41C2}"/>
    <dgm:cxn modelId="{9ACDFB2F-91ED-4CA6-AA61-949D1CD37AA2}" type="presOf" srcId="{E877B753-C079-4BC1-9C48-2F9E46C5A7CC}" destId="{BA58F4D2-25EE-4A41-867C-D5CAA0531C36}" srcOrd="0" destOrd="0" presId="urn:microsoft.com/office/officeart/2005/8/layout/vList5"/>
    <dgm:cxn modelId="{3835C260-3F32-47F2-937E-2A05B835B2CB}" type="presOf" srcId="{A28D6799-765A-42A3-B15B-F758AF255DFC}" destId="{108E7270-7C43-43C4-9FAC-DA011BFD7F5C}" srcOrd="0" destOrd="1" presId="urn:microsoft.com/office/officeart/2005/8/layout/vList5"/>
    <dgm:cxn modelId="{DCD6A048-742D-49A0-9237-4512CE671F17}" type="presOf" srcId="{C10C4D56-2CD6-4D1D-8FB9-A3A4BBAAFCD9}" destId="{108E7270-7C43-43C4-9FAC-DA011BFD7F5C}" srcOrd="0" destOrd="0" presId="urn:microsoft.com/office/officeart/2005/8/layout/vList5"/>
    <dgm:cxn modelId="{EF2DC948-267B-45F5-8941-28FF21726892}" type="presOf" srcId="{1A75068A-199A-4F33-8365-513B54E07279}" destId="{38070DFA-63FF-41A2-BDAA-E51D1BF6F26B}" srcOrd="0" destOrd="0" presId="urn:microsoft.com/office/officeart/2005/8/layout/vList5"/>
    <dgm:cxn modelId="{AD98EA6A-013E-410B-BEE9-788CA4E6E2D5}" srcId="{58DC81F4-45FC-459B-9D49-9BC9375F292F}" destId="{C8F54108-4B0B-4BC9-B284-338741CE7F7A}" srcOrd="1" destOrd="0" parTransId="{21EEBA5E-DE3F-4CC5-9BED-D6E95C0B9BD8}" sibTransId="{DBB4E044-599B-4B39-A51F-506E22003E86}"/>
    <dgm:cxn modelId="{27E5A66D-5D65-4085-A4F2-6DFD2F107FD3}" type="presOf" srcId="{C8F54108-4B0B-4BC9-B284-338741CE7F7A}" destId="{0B3AC417-309B-42AF-B99E-6140FC77BC36}" srcOrd="0" destOrd="1" presId="urn:microsoft.com/office/officeart/2005/8/layout/vList5"/>
    <dgm:cxn modelId="{E32C3656-22B1-4712-8763-D80C7BD7D948}" srcId="{E877B753-C079-4BC1-9C48-2F9E46C5A7CC}" destId="{E90A63F2-A6E8-4FB9-BC81-1F8C4C86D216}" srcOrd="2" destOrd="0" parTransId="{848753CC-7BEE-42E7-823C-5B56EC33A1AC}" sibTransId="{EC7741FF-F47B-4AD0-95D5-CD95A2DBBF86}"/>
    <dgm:cxn modelId="{5042FE7D-E7A5-47E1-987D-54BB2D077FB5}" type="presOf" srcId="{D8F37C73-62C6-4A33-B6B0-55362096403C}" destId="{B5E2F8DC-AACD-46A9-9833-66243D2B386E}" srcOrd="0" destOrd="2" presId="urn:microsoft.com/office/officeart/2005/8/layout/vList5"/>
    <dgm:cxn modelId="{6695858B-C29C-499A-8739-F31C37C64E2C}" type="presOf" srcId="{E90A63F2-A6E8-4FB9-BC81-1F8C4C86D216}" destId="{108E7270-7C43-43C4-9FAC-DA011BFD7F5C}" srcOrd="0" destOrd="2" presId="urn:microsoft.com/office/officeart/2005/8/layout/vList5"/>
    <dgm:cxn modelId="{FC4E728E-BAED-402F-BB58-4A2F5DEFBEE9}" srcId="{1A75068A-199A-4F33-8365-513B54E07279}" destId="{58DC81F4-45FC-459B-9D49-9BC9375F292F}" srcOrd="0" destOrd="0" parTransId="{E094691A-B528-4085-A7B1-62B2AD6B6CBC}" sibTransId="{9D4F79AE-6EB7-4237-8969-C818B7B8AB98}"/>
    <dgm:cxn modelId="{B220D29A-ADE1-4CB7-995B-F24D155AA57B}" type="presOf" srcId="{28A52D4A-3740-4770-83FB-592951545A29}" destId="{0B3AC417-309B-42AF-B99E-6140FC77BC36}" srcOrd="0" destOrd="2" presId="urn:microsoft.com/office/officeart/2005/8/layout/vList5"/>
    <dgm:cxn modelId="{797FAE9C-5151-4872-998A-3174B06B362F}" type="presOf" srcId="{DAE20E7B-3D09-4A92-9098-7A43D6D6C5BA}" destId="{B5E2F8DC-AACD-46A9-9833-66243D2B386E}" srcOrd="0" destOrd="1" presId="urn:microsoft.com/office/officeart/2005/8/layout/vList5"/>
    <dgm:cxn modelId="{DA1E609F-C7D2-4A2A-BFC0-BACAC4219C05}" srcId="{E877B753-C079-4BC1-9C48-2F9E46C5A7CC}" destId="{A28D6799-765A-42A3-B15B-F758AF255DFC}" srcOrd="1" destOrd="0" parTransId="{D7F11070-822F-489C-954F-B5636327BD12}" sibTransId="{9ED25364-FF30-47BF-99EC-BFBC6CE90CEC}"/>
    <dgm:cxn modelId="{E83C21A4-F95E-456A-81BB-07B3F94CCEA3}" type="presOf" srcId="{58DC81F4-45FC-459B-9D49-9BC9375F292F}" destId="{E2C08DDA-1FC7-4007-936E-73EB6829D74E}" srcOrd="0" destOrd="0" presId="urn:microsoft.com/office/officeart/2005/8/layout/vList5"/>
    <dgm:cxn modelId="{8EC255B2-DB6A-42BE-96C9-07C666951358}" srcId="{37A6D750-83C3-4527-B6EC-B7BEB7D7A8E6}" destId="{051CF519-3F38-4238-8667-C5E67A733F23}" srcOrd="0" destOrd="0" parTransId="{3DF05BD1-1CDA-4A35-8F65-417730DDC9A3}" sibTransId="{F2FBD090-CB0B-40FA-8F8F-E72D7A615102}"/>
    <dgm:cxn modelId="{A823F8B8-026F-4D35-AE47-EC859FC6A179}" type="presOf" srcId="{051CF519-3F38-4238-8667-C5E67A733F23}" destId="{B5E2F8DC-AACD-46A9-9833-66243D2B386E}" srcOrd="0" destOrd="0" presId="urn:microsoft.com/office/officeart/2005/8/layout/vList5"/>
    <dgm:cxn modelId="{67ACE8BE-BA88-46DF-ADCB-10E85F38301A}" srcId="{37A6D750-83C3-4527-B6EC-B7BEB7D7A8E6}" destId="{D8F37C73-62C6-4A33-B6B0-55362096403C}" srcOrd="2" destOrd="0" parTransId="{CF8F6CEF-3116-4CD1-A38A-3E35EAA2A846}" sibTransId="{3C22EC04-B5A4-4410-88AF-7927BAA71C27}"/>
    <dgm:cxn modelId="{B7D522C3-D6D3-4332-ACF3-794AC3026E8D}" srcId="{E877B753-C079-4BC1-9C48-2F9E46C5A7CC}" destId="{C10C4D56-2CD6-4D1D-8FB9-A3A4BBAAFCD9}" srcOrd="0" destOrd="0" parTransId="{DCCE626E-4F12-4D4E-928A-D02E465D73B5}" sibTransId="{2CFA8717-C459-4EB4-AF62-9E6B7AEEC838}"/>
    <dgm:cxn modelId="{6014EB91-38FD-4AA9-A795-6469729848F4}" type="presParOf" srcId="{38070DFA-63FF-41A2-BDAA-E51D1BF6F26B}" destId="{8C166F6B-117A-4C92-8F7C-823F6FB815FB}" srcOrd="0" destOrd="0" presId="urn:microsoft.com/office/officeart/2005/8/layout/vList5"/>
    <dgm:cxn modelId="{C514AFFF-48BF-40F2-B0D3-B0C4C4687DB1}" type="presParOf" srcId="{8C166F6B-117A-4C92-8F7C-823F6FB815FB}" destId="{E2C08DDA-1FC7-4007-936E-73EB6829D74E}" srcOrd="0" destOrd="0" presId="urn:microsoft.com/office/officeart/2005/8/layout/vList5"/>
    <dgm:cxn modelId="{B2BE46C4-AC11-4A44-9244-709853854869}" type="presParOf" srcId="{8C166F6B-117A-4C92-8F7C-823F6FB815FB}" destId="{0B3AC417-309B-42AF-B99E-6140FC77BC36}" srcOrd="1" destOrd="0" presId="urn:microsoft.com/office/officeart/2005/8/layout/vList5"/>
    <dgm:cxn modelId="{07C7FEAD-3B80-4361-959A-163EB63A0F62}" type="presParOf" srcId="{38070DFA-63FF-41A2-BDAA-E51D1BF6F26B}" destId="{47DB5166-C00E-43D0-99C0-B4023A9AF90E}" srcOrd="1" destOrd="0" presId="urn:microsoft.com/office/officeart/2005/8/layout/vList5"/>
    <dgm:cxn modelId="{40FA9468-CD62-4E0F-A8DE-003B6FFB611E}" type="presParOf" srcId="{38070DFA-63FF-41A2-BDAA-E51D1BF6F26B}" destId="{42A5D246-4311-4DA9-B78A-C0466378039F}" srcOrd="2" destOrd="0" presId="urn:microsoft.com/office/officeart/2005/8/layout/vList5"/>
    <dgm:cxn modelId="{73F2C534-5419-4340-A4B8-58715C1915D5}" type="presParOf" srcId="{42A5D246-4311-4DA9-B78A-C0466378039F}" destId="{BA58F4D2-25EE-4A41-867C-D5CAA0531C36}" srcOrd="0" destOrd="0" presId="urn:microsoft.com/office/officeart/2005/8/layout/vList5"/>
    <dgm:cxn modelId="{C04EA040-3068-49FD-9557-35E5F7C63A24}" type="presParOf" srcId="{42A5D246-4311-4DA9-B78A-C0466378039F}" destId="{108E7270-7C43-43C4-9FAC-DA011BFD7F5C}" srcOrd="1" destOrd="0" presId="urn:microsoft.com/office/officeart/2005/8/layout/vList5"/>
    <dgm:cxn modelId="{5611AF7C-6EFF-4FB8-9692-698CED3D0170}" type="presParOf" srcId="{38070DFA-63FF-41A2-BDAA-E51D1BF6F26B}" destId="{73D377DA-8BEA-4ACF-90CF-5972B790742D}" srcOrd="3" destOrd="0" presId="urn:microsoft.com/office/officeart/2005/8/layout/vList5"/>
    <dgm:cxn modelId="{56D975B0-EB5C-4823-8F19-AD82632A9A61}" type="presParOf" srcId="{38070DFA-63FF-41A2-BDAA-E51D1BF6F26B}" destId="{C8645E98-B803-47CD-8573-EB0ACDA58564}" srcOrd="4" destOrd="0" presId="urn:microsoft.com/office/officeart/2005/8/layout/vList5"/>
    <dgm:cxn modelId="{39F6DA53-0BDB-4F72-8C14-E0461CCE93F1}" type="presParOf" srcId="{C8645E98-B803-47CD-8573-EB0ACDA58564}" destId="{08369482-CBEA-4A10-9739-9D843D994836}" srcOrd="0" destOrd="0" presId="urn:microsoft.com/office/officeart/2005/8/layout/vList5"/>
    <dgm:cxn modelId="{FC95F801-14E7-4D30-A624-67CDE92C3B9C}" type="presParOf" srcId="{C8645E98-B803-47CD-8573-EB0ACDA58564}" destId="{B5E2F8DC-AACD-46A9-9833-66243D2B386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3AC417-309B-42AF-B99E-6140FC77BC36}">
      <dsp:nvSpPr>
        <dsp:cNvPr id="0" name=""/>
        <dsp:cNvSpPr/>
      </dsp:nvSpPr>
      <dsp:spPr>
        <a:xfrm rot="5400000">
          <a:off x="4166031" y="-1582561"/>
          <a:ext cx="965075" cy="437512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Poor executive functioning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Trouble focusing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Problems with working memory</a:t>
          </a:r>
        </a:p>
      </dsp:txBody>
      <dsp:txXfrm rot="-5400000">
        <a:off x="2461007" y="169574"/>
        <a:ext cx="4328013" cy="870853"/>
      </dsp:txXfrm>
    </dsp:sp>
    <dsp:sp modelId="{E2C08DDA-1FC7-4007-936E-73EB6829D74E}">
      <dsp:nvSpPr>
        <dsp:cNvPr id="0" name=""/>
        <dsp:cNvSpPr/>
      </dsp:nvSpPr>
      <dsp:spPr>
        <a:xfrm>
          <a:off x="0" y="1827"/>
          <a:ext cx="2461007" cy="12063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Cognitive</a:t>
          </a:r>
        </a:p>
      </dsp:txBody>
      <dsp:txXfrm>
        <a:off x="58889" y="60716"/>
        <a:ext cx="2343229" cy="1088566"/>
      </dsp:txXfrm>
    </dsp:sp>
    <dsp:sp modelId="{108E7270-7C43-43C4-9FAC-DA011BFD7F5C}">
      <dsp:nvSpPr>
        <dsp:cNvPr id="0" name=""/>
        <dsp:cNvSpPr/>
      </dsp:nvSpPr>
      <dsp:spPr>
        <a:xfrm rot="5400000">
          <a:off x="4166031" y="-315899"/>
          <a:ext cx="965075" cy="437512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Hallucinations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Delusions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Thought / Movement Disorders</a:t>
          </a:r>
        </a:p>
      </dsp:txBody>
      <dsp:txXfrm rot="-5400000">
        <a:off x="2461007" y="1436236"/>
        <a:ext cx="4328013" cy="870853"/>
      </dsp:txXfrm>
    </dsp:sp>
    <dsp:sp modelId="{BA58F4D2-25EE-4A41-867C-D5CAA0531C36}">
      <dsp:nvSpPr>
        <dsp:cNvPr id="0" name=""/>
        <dsp:cNvSpPr/>
      </dsp:nvSpPr>
      <dsp:spPr>
        <a:xfrm>
          <a:off x="0" y="1268490"/>
          <a:ext cx="2461007" cy="12063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Positive</a:t>
          </a:r>
        </a:p>
      </dsp:txBody>
      <dsp:txXfrm>
        <a:off x="58889" y="1327379"/>
        <a:ext cx="2343229" cy="1088566"/>
      </dsp:txXfrm>
    </dsp:sp>
    <dsp:sp modelId="{B5E2F8DC-AACD-46A9-9833-66243D2B386E}">
      <dsp:nvSpPr>
        <dsp:cNvPr id="0" name=""/>
        <dsp:cNvSpPr/>
      </dsp:nvSpPr>
      <dsp:spPr>
        <a:xfrm rot="5400000">
          <a:off x="4166031" y="950762"/>
          <a:ext cx="965075" cy="437512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Flat affect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Lack of Pleasure / Drive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Speaks little</a:t>
          </a:r>
        </a:p>
      </dsp:txBody>
      <dsp:txXfrm rot="-5400000">
        <a:off x="2461007" y="2702898"/>
        <a:ext cx="4328013" cy="870853"/>
      </dsp:txXfrm>
    </dsp:sp>
    <dsp:sp modelId="{08369482-CBEA-4A10-9739-9D843D994836}">
      <dsp:nvSpPr>
        <dsp:cNvPr id="0" name=""/>
        <dsp:cNvSpPr/>
      </dsp:nvSpPr>
      <dsp:spPr>
        <a:xfrm>
          <a:off x="0" y="2535152"/>
          <a:ext cx="2461007" cy="12063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Negative</a:t>
          </a:r>
        </a:p>
      </dsp:txBody>
      <dsp:txXfrm>
        <a:off x="58889" y="2594041"/>
        <a:ext cx="2343229" cy="10885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1161AE-030E-4B1C-A45F-B4DC92EEC232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A343CC-BCB0-4AF7-9604-1ECD17091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216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8ABE7-2E59-B840-A11E-3AE96583F7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1784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3700" y="692150"/>
            <a:ext cx="6146800" cy="3457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8A680A-9130-471A-AFE4-077E4DEF4F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2627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 dirty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" pitchFamily="18" charset="0"/>
              </a:defRPr>
            </a:lvl1pPr>
            <a:lvl2pPr marL="735892" indent="-283035">
              <a:defRPr>
                <a:solidFill>
                  <a:schemeClr val="tx1"/>
                </a:solidFill>
                <a:latin typeface="Times" pitchFamily="18" charset="0"/>
              </a:defRPr>
            </a:lvl2pPr>
            <a:lvl3pPr marL="1132142" indent="-226428">
              <a:defRPr>
                <a:solidFill>
                  <a:schemeClr val="tx1"/>
                </a:solidFill>
                <a:latin typeface="Times" pitchFamily="18" charset="0"/>
              </a:defRPr>
            </a:lvl3pPr>
            <a:lvl4pPr marL="1584998" indent="-226428">
              <a:defRPr>
                <a:solidFill>
                  <a:schemeClr val="tx1"/>
                </a:solidFill>
                <a:latin typeface="Times" pitchFamily="18" charset="0"/>
              </a:defRPr>
            </a:lvl4pPr>
            <a:lvl5pPr marL="2037855" indent="-226428">
              <a:defRPr>
                <a:solidFill>
                  <a:schemeClr val="tx1"/>
                </a:solidFill>
                <a:latin typeface="Times" pitchFamily="18" charset="0"/>
              </a:defRPr>
            </a:lvl5pPr>
            <a:lvl6pPr marL="249071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6pPr>
            <a:lvl7pPr marL="2943568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7pPr>
            <a:lvl8pPr marL="3396425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8pPr>
            <a:lvl9pPr marL="384928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E7B38-AF8D-4C3C-AF78-0FA7779D93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18" charset="0"/>
              <a:ea typeface="+mn-ea"/>
              <a:cs typeface="+mn-cs"/>
            </a:endParaRPr>
          </a:p>
        </p:txBody>
      </p:sp>
      <p:sp>
        <p:nvSpPr>
          <p:cNvPr id="36869" name="Date Placeholder 4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" pitchFamily="18" charset="0"/>
              </a:defRPr>
            </a:lvl1pPr>
            <a:lvl2pPr marL="735892" indent="-283035">
              <a:defRPr>
                <a:solidFill>
                  <a:schemeClr val="tx1"/>
                </a:solidFill>
                <a:latin typeface="Times" pitchFamily="18" charset="0"/>
              </a:defRPr>
            </a:lvl2pPr>
            <a:lvl3pPr marL="1132142" indent="-226428">
              <a:defRPr>
                <a:solidFill>
                  <a:schemeClr val="tx1"/>
                </a:solidFill>
                <a:latin typeface="Times" pitchFamily="18" charset="0"/>
              </a:defRPr>
            </a:lvl3pPr>
            <a:lvl4pPr marL="1584998" indent="-226428">
              <a:defRPr>
                <a:solidFill>
                  <a:schemeClr val="tx1"/>
                </a:solidFill>
                <a:latin typeface="Times" pitchFamily="18" charset="0"/>
              </a:defRPr>
            </a:lvl4pPr>
            <a:lvl5pPr marL="2037855" indent="-226428">
              <a:defRPr>
                <a:solidFill>
                  <a:schemeClr val="tx1"/>
                </a:solidFill>
                <a:latin typeface="Times" pitchFamily="18" charset="0"/>
              </a:defRPr>
            </a:lvl5pPr>
            <a:lvl6pPr marL="249071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6pPr>
            <a:lvl7pPr marL="2943568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7pPr>
            <a:lvl8pPr marL="3396425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8pPr>
            <a:lvl9pPr marL="384928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8/13/2010</a:t>
            </a:r>
          </a:p>
        </p:txBody>
      </p:sp>
      <p:sp>
        <p:nvSpPr>
          <p:cNvPr id="36870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" pitchFamily="18" charset="0"/>
              </a:defRPr>
            </a:lvl1pPr>
            <a:lvl2pPr marL="735892" indent="-283035">
              <a:defRPr>
                <a:solidFill>
                  <a:schemeClr val="tx1"/>
                </a:solidFill>
                <a:latin typeface="Times" pitchFamily="18" charset="0"/>
              </a:defRPr>
            </a:lvl2pPr>
            <a:lvl3pPr marL="1132142" indent="-226428">
              <a:defRPr>
                <a:solidFill>
                  <a:schemeClr val="tx1"/>
                </a:solidFill>
                <a:latin typeface="Times" pitchFamily="18" charset="0"/>
              </a:defRPr>
            </a:lvl3pPr>
            <a:lvl4pPr marL="1584998" indent="-226428">
              <a:defRPr>
                <a:solidFill>
                  <a:schemeClr val="tx1"/>
                </a:solidFill>
                <a:latin typeface="Times" pitchFamily="18" charset="0"/>
              </a:defRPr>
            </a:lvl4pPr>
            <a:lvl5pPr marL="2037855" indent="-226428">
              <a:defRPr>
                <a:solidFill>
                  <a:schemeClr val="tx1"/>
                </a:solidFill>
                <a:latin typeface="Times" pitchFamily="18" charset="0"/>
              </a:defRPr>
            </a:lvl5pPr>
            <a:lvl6pPr marL="249071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6pPr>
            <a:lvl7pPr marL="2943568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7pPr>
            <a:lvl8pPr marL="3396425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8pPr>
            <a:lvl9pPr marL="384928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Confidential for SAMPLECOMPANY</a:t>
            </a:r>
          </a:p>
        </p:txBody>
      </p:sp>
    </p:spTree>
    <p:extLst>
      <p:ext uri="{BB962C8B-B14F-4D97-AF65-F5344CB8AC3E}">
        <p14:creationId xmlns:p14="http://schemas.microsoft.com/office/powerpoint/2010/main" val="2949770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827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 dirty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" pitchFamily="18" charset="0"/>
              </a:defRPr>
            </a:lvl1pPr>
            <a:lvl2pPr marL="735892" indent="-283035">
              <a:defRPr>
                <a:solidFill>
                  <a:schemeClr val="tx1"/>
                </a:solidFill>
                <a:latin typeface="Times" pitchFamily="18" charset="0"/>
              </a:defRPr>
            </a:lvl2pPr>
            <a:lvl3pPr marL="1132142" indent="-226428">
              <a:defRPr>
                <a:solidFill>
                  <a:schemeClr val="tx1"/>
                </a:solidFill>
                <a:latin typeface="Times" pitchFamily="18" charset="0"/>
              </a:defRPr>
            </a:lvl3pPr>
            <a:lvl4pPr marL="1584998" indent="-226428">
              <a:defRPr>
                <a:solidFill>
                  <a:schemeClr val="tx1"/>
                </a:solidFill>
                <a:latin typeface="Times" pitchFamily="18" charset="0"/>
              </a:defRPr>
            </a:lvl4pPr>
            <a:lvl5pPr marL="2037855" indent="-226428">
              <a:defRPr>
                <a:solidFill>
                  <a:schemeClr val="tx1"/>
                </a:solidFill>
                <a:latin typeface="Times" pitchFamily="18" charset="0"/>
              </a:defRPr>
            </a:lvl5pPr>
            <a:lvl6pPr marL="249071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6pPr>
            <a:lvl7pPr marL="2943568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7pPr>
            <a:lvl8pPr marL="3396425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8pPr>
            <a:lvl9pPr marL="384928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E7B38-AF8D-4C3C-AF78-0FA7779D93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18" charset="0"/>
              <a:ea typeface="+mn-ea"/>
              <a:cs typeface="+mn-cs"/>
            </a:endParaRPr>
          </a:p>
        </p:txBody>
      </p:sp>
      <p:sp>
        <p:nvSpPr>
          <p:cNvPr id="36869" name="Date Placeholder 4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" pitchFamily="18" charset="0"/>
              </a:defRPr>
            </a:lvl1pPr>
            <a:lvl2pPr marL="735892" indent="-283035">
              <a:defRPr>
                <a:solidFill>
                  <a:schemeClr val="tx1"/>
                </a:solidFill>
                <a:latin typeface="Times" pitchFamily="18" charset="0"/>
              </a:defRPr>
            </a:lvl2pPr>
            <a:lvl3pPr marL="1132142" indent="-226428">
              <a:defRPr>
                <a:solidFill>
                  <a:schemeClr val="tx1"/>
                </a:solidFill>
                <a:latin typeface="Times" pitchFamily="18" charset="0"/>
              </a:defRPr>
            </a:lvl3pPr>
            <a:lvl4pPr marL="1584998" indent="-226428">
              <a:defRPr>
                <a:solidFill>
                  <a:schemeClr val="tx1"/>
                </a:solidFill>
                <a:latin typeface="Times" pitchFamily="18" charset="0"/>
              </a:defRPr>
            </a:lvl4pPr>
            <a:lvl5pPr marL="2037855" indent="-226428">
              <a:defRPr>
                <a:solidFill>
                  <a:schemeClr val="tx1"/>
                </a:solidFill>
                <a:latin typeface="Times" pitchFamily="18" charset="0"/>
              </a:defRPr>
            </a:lvl5pPr>
            <a:lvl6pPr marL="249071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6pPr>
            <a:lvl7pPr marL="2943568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7pPr>
            <a:lvl8pPr marL="3396425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8pPr>
            <a:lvl9pPr marL="384928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8/13/2010</a:t>
            </a:r>
          </a:p>
        </p:txBody>
      </p:sp>
      <p:sp>
        <p:nvSpPr>
          <p:cNvPr id="36870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" pitchFamily="18" charset="0"/>
              </a:defRPr>
            </a:lvl1pPr>
            <a:lvl2pPr marL="735892" indent="-283035">
              <a:defRPr>
                <a:solidFill>
                  <a:schemeClr val="tx1"/>
                </a:solidFill>
                <a:latin typeface="Times" pitchFamily="18" charset="0"/>
              </a:defRPr>
            </a:lvl2pPr>
            <a:lvl3pPr marL="1132142" indent="-226428">
              <a:defRPr>
                <a:solidFill>
                  <a:schemeClr val="tx1"/>
                </a:solidFill>
                <a:latin typeface="Times" pitchFamily="18" charset="0"/>
              </a:defRPr>
            </a:lvl3pPr>
            <a:lvl4pPr marL="1584998" indent="-226428">
              <a:defRPr>
                <a:solidFill>
                  <a:schemeClr val="tx1"/>
                </a:solidFill>
                <a:latin typeface="Times" pitchFamily="18" charset="0"/>
              </a:defRPr>
            </a:lvl4pPr>
            <a:lvl5pPr marL="2037855" indent="-226428">
              <a:defRPr>
                <a:solidFill>
                  <a:schemeClr val="tx1"/>
                </a:solidFill>
                <a:latin typeface="Times" pitchFamily="18" charset="0"/>
              </a:defRPr>
            </a:lvl5pPr>
            <a:lvl6pPr marL="249071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6pPr>
            <a:lvl7pPr marL="2943568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7pPr>
            <a:lvl8pPr marL="3396425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8pPr>
            <a:lvl9pPr marL="384928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Confidential for SAMPLECOMPANY</a:t>
            </a:r>
          </a:p>
        </p:txBody>
      </p:sp>
    </p:spTree>
    <p:extLst>
      <p:ext uri="{BB962C8B-B14F-4D97-AF65-F5344CB8AC3E}">
        <p14:creationId xmlns:p14="http://schemas.microsoft.com/office/powerpoint/2010/main" val="703805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 dirty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" pitchFamily="18" charset="0"/>
              </a:defRPr>
            </a:lvl1pPr>
            <a:lvl2pPr marL="735892" indent="-283035">
              <a:defRPr>
                <a:solidFill>
                  <a:schemeClr val="tx1"/>
                </a:solidFill>
                <a:latin typeface="Times" pitchFamily="18" charset="0"/>
              </a:defRPr>
            </a:lvl2pPr>
            <a:lvl3pPr marL="1132142" indent="-226428">
              <a:defRPr>
                <a:solidFill>
                  <a:schemeClr val="tx1"/>
                </a:solidFill>
                <a:latin typeface="Times" pitchFamily="18" charset="0"/>
              </a:defRPr>
            </a:lvl3pPr>
            <a:lvl4pPr marL="1584998" indent="-226428">
              <a:defRPr>
                <a:solidFill>
                  <a:schemeClr val="tx1"/>
                </a:solidFill>
                <a:latin typeface="Times" pitchFamily="18" charset="0"/>
              </a:defRPr>
            </a:lvl4pPr>
            <a:lvl5pPr marL="2037855" indent="-226428">
              <a:defRPr>
                <a:solidFill>
                  <a:schemeClr val="tx1"/>
                </a:solidFill>
                <a:latin typeface="Times" pitchFamily="18" charset="0"/>
              </a:defRPr>
            </a:lvl5pPr>
            <a:lvl6pPr marL="249071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6pPr>
            <a:lvl7pPr marL="2943568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7pPr>
            <a:lvl8pPr marL="3396425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8pPr>
            <a:lvl9pPr marL="384928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E7B38-AF8D-4C3C-AF78-0FA7779D93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18" charset="0"/>
              <a:ea typeface="+mn-ea"/>
              <a:cs typeface="+mn-cs"/>
            </a:endParaRPr>
          </a:p>
        </p:txBody>
      </p:sp>
      <p:sp>
        <p:nvSpPr>
          <p:cNvPr id="36869" name="Date Placeholder 4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" pitchFamily="18" charset="0"/>
              </a:defRPr>
            </a:lvl1pPr>
            <a:lvl2pPr marL="735892" indent="-283035">
              <a:defRPr>
                <a:solidFill>
                  <a:schemeClr val="tx1"/>
                </a:solidFill>
                <a:latin typeface="Times" pitchFamily="18" charset="0"/>
              </a:defRPr>
            </a:lvl2pPr>
            <a:lvl3pPr marL="1132142" indent="-226428">
              <a:defRPr>
                <a:solidFill>
                  <a:schemeClr val="tx1"/>
                </a:solidFill>
                <a:latin typeface="Times" pitchFamily="18" charset="0"/>
              </a:defRPr>
            </a:lvl3pPr>
            <a:lvl4pPr marL="1584998" indent="-226428">
              <a:defRPr>
                <a:solidFill>
                  <a:schemeClr val="tx1"/>
                </a:solidFill>
                <a:latin typeface="Times" pitchFamily="18" charset="0"/>
              </a:defRPr>
            </a:lvl4pPr>
            <a:lvl5pPr marL="2037855" indent="-226428">
              <a:defRPr>
                <a:solidFill>
                  <a:schemeClr val="tx1"/>
                </a:solidFill>
                <a:latin typeface="Times" pitchFamily="18" charset="0"/>
              </a:defRPr>
            </a:lvl5pPr>
            <a:lvl6pPr marL="249071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6pPr>
            <a:lvl7pPr marL="2943568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7pPr>
            <a:lvl8pPr marL="3396425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8pPr>
            <a:lvl9pPr marL="384928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8/13/2010</a:t>
            </a:r>
          </a:p>
        </p:txBody>
      </p:sp>
      <p:sp>
        <p:nvSpPr>
          <p:cNvPr id="36870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" pitchFamily="18" charset="0"/>
              </a:defRPr>
            </a:lvl1pPr>
            <a:lvl2pPr marL="735892" indent="-283035">
              <a:defRPr>
                <a:solidFill>
                  <a:schemeClr val="tx1"/>
                </a:solidFill>
                <a:latin typeface="Times" pitchFamily="18" charset="0"/>
              </a:defRPr>
            </a:lvl2pPr>
            <a:lvl3pPr marL="1132142" indent="-226428">
              <a:defRPr>
                <a:solidFill>
                  <a:schemeClr val="tx1"/>
                </a:solidFill>
                <a:latin typeface="Times" pitchFamily="18" charset="0"/>
              </a:defRPr>
            </a:lvl3pPr>
            <a:lvl4pPr marL="1584998" indent="-226428">
              <a:defRPr>
                <a:solidFill>
                  <a:schemeClr val="tx1"/>
                </a:solidFill>
                <a:latin typeface="Times" pitchFamily="18" charset="0"/>
              </a:defRPr>
            </a:lvl4pPr>
            <a:lvl5pPr marL="2037855" indent="-226428">
              <a:defRPr>
                <a:solidFill>
                  <a:schemeClr val="tx1"/>
                </a:solidFill>
                <a:latin typeface="Times" pitchFamily="18" charset="0"/>
              </a:defRPr>
            </a:lvl5pPr>
            <a:lvl6pPr marL="249071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6pPr>
            <a:lvl7pPr marL="2943568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7pPr>
            <a:lvl8pPr marL="3396425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8pPr>
            <a:lvl9pPr marL="384928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Confidential for SAMPLECOMPANY</a:t>
            </a:r>
          </a:p>
        </p:txBody>
      </p:sp>
    </p:spTree>
    <p:extLst>
      <p:ext uri="{BB962C8B-B14F-4D97-AF65-F5344CB8AC3E}">
        <p14:creationId xmlns:p14="http://schemas.microsoft.com/office/powerpoint/2010/main" val="2745784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1200" baseline="0" dirty="0"/>
          </a:p>
        </p:txBody>
      </p:sp>
    </p:spTree>
    <p:extLst>
      <p:ext uri="{BB962C8B-B14F-4D97-AF65-F5344CB8AC3E}">
        <p14:creationId xmlns:p14="http://schemas.microsoft.com/office/powerpoint/2010/main" val="37110790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59065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3037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8794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5040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8895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60582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475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4917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7331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9098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" indent="0">
              <a:buFont typeface="Arial" panose="020B0604020202020204" pitchFamily="34" charset="0"/>
              <a:buNone/>
            </a:pPr>
            <a:endParaRPr lang="en-US" sz="6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8ABE7-2E59-B840-A11E-3AE96583F77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5531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" indent="0">
              <a:buFont typeface="Arial" panose="020B0604020202020204" pitchFamily="34" charset="0"/>
              <a:buNone/>
            </a:pPr>
            <a:endParaRPr lang="en-US" sz="6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8ABE7-2E59-B840-A11E-3AE96583F77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0877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" indent="0">
              <a:buFont typeface="Arial" panose="020B0604020202020204" pitchFamily="34" charset="0"/>
              <a:buNone/>
            </a:pPr>
            <a:endParaRPr lang="en-US" sz="6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8ABE7-2E59-B840-A11E-3AE96583F77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304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67128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4090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30543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321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4017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" indent="0">
              <a:buFont typeface="Arial" panose="020B0604020202020204" pitchFamily="34" charset="0"/>
              <a:buNone/>
            </a:pPr>
            <a:endParaRPr lang="en-US" sz="6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8ABE7-2E59-B840-A11E-3AE96583F77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2092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67804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4294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184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2400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0815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99602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2234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lang="en-US" sz="1200" baseline="0" dirty="0"/>
          </a:p>
        </p:txBody>
      </p:sp>
    </p:spTree>
    <p:extLst>
      <p:ext uri="{BB962C8B-B14F-4D97-AF65-F5344CB8AC3E}">
        <p14:creationId xmlns:p14="http://schemas.microsoft.com/office/powerpoint/2010/main" val="20228650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30178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301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" indent="0">
              <a:buFont typeface="Arial" panose="020B0604020202020204" pitchFamily="34" charset="0"/>
              <a:buNone/>
            </a:pPr>
            <a:endParaRPr lang="en-US" sz="6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8ABE7-2E59-B840-A11E-3AE96583F77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92415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9144" indent="0">
              <a:buNone/>
            </a:pPr>
            <a:endParaRPr lang="en-US" sz="550" baseline="0" dirty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" pitchFamily="18" charset="0"/>
              </a:defRPr>
            </a:lvl1pPr>
            <a:lvl2pPr marL="735892" indent="-283035">
              <a:defRPr>
                <a:solidFill>
                  <a:schemeClr val="tx1"/>
                </a:solidFill>
                <a:latin typeface="Times" pitchFamily="18" charset="0"/>
              </a:defRPr>
            </a:lvl2pPr>
            <a:lvl3pPr marL="1132142" indent="-226428">
              <a:defRPr>
                <a:solidFill>
                  <a:schemeClr val="tx1"/>
                </a:solidFill>
                <a:latin typeface="Times" pitchFamily="18" charset="0"/>
              </a:defRPr>
            </a:lvl3pPr>
            <a:lvl4pPr marL="1584998" indent="-226428">
              <a:defRPr>
                <a:solidFill>
                  <a:schemeClr val="tx1"/>
                </a:solidFill>
                <a:latin typeface="Times" pitchFamily="18" charset="0"/>
              </a:defRPr>
            </a:lvl4pPr>
            <a:lvl5pPr marL="2037855" indent="-226428">
              <a:defRPr>
                <a:solidFill>
                  <a:schemeClr val="tx1"/>
                </a:solidFill>
                <a:latin typeface="Times" pitchFamily="18" charset="0"/>
              </a:defRPr>
            </a:lvl5pPr>
            <a:lvl6pPr marL="249071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6pPr>
            <a:lvl7pPr marL="2943568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7pPr>
            <a:lvl8pPr marL="3396425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8pPr>
            <a:lvl9pPr marL="384928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4B8856-69A9-4625-973B-B5D3645815DF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18" charset="0"/>
              <a:ea typeface="+mn-ea"/>
              <a:cs typeface="+mn-cs"/>
            </a:endParaRPr>
          </a:p>
        </p:txBody>
      </p:sp>
      <p:sp>
        <p:nvSpPr>
          <p:cNvPr id="37893" name="Date Placeholder 4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" pitchFamily="18" charset="0"/>
              </a:defRPr>
            </a:lvl1pPr>
            <a:lvl2pPr marL="735892" indent="-283035">
              <a:defRPr>
                <a:solidFill>
                  <a:schemeClr val="tx1"/>
                </a:solidFill>
                <a:latin typeface="Times" pitchFamily="18" charset="0"/>
              </a:defRPr>
            </a:lvl2pPr>
            <a:lvl3pPr marL="1132142" indent="-226428">
              <a:defRPr>
                <a:solidFill>
                  <a:schemeClr val="tx1"/>
                </a:solidFill>
                <a:latin typeface="Times" pitchFamily="18" charset="0"/>
              </a:defRPr>
            </a:lvl3pPr>
            <a:lvl4pPr marL="1584998" indent="-226428">
              <a:defRPr>
                <a:solidFill>
                  <a:schemeClr val="tx1"/>
                </a:solidFill>
                <a:latin typeface="Times" pitchFamily="18" charset="0"/>
              </a:defRPr>
            </a:lvl4pPr>
            <a:lvl5pPr marL="2037855" indent="-226428">
              <a:defRPr>
                <a:solidFill>
                  <a:schemeClr val="tx1"/>
                </a:solidFill>
                <a:latin typeface="Times" pitchFamily="18" charset="0"/>
              </a:defRPr>
            </a:lvl5pPr>
            <a:lvl6pPr marL="249071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6pPr>
            <a:lvl7pPr marL="2943568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7pPr>
            <a:lvl8pPr marL="3396425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8pPr>
            <a:lvl9pPr marL="384928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8/13/2010</a:t>
            </a:r>
          </a:p>
        </p:txBody>
      </p:sp>
      <p:sp>
        <p:nvSpPr>
          <p:cNvPr id="37894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" pitchFamily="18" charset="0"/>
              </a:defRPr>
            </a:lvl1pPr>
            <a:lvl2pPr marL="735892" indent="-283035">
              <a:defRPr>
                <a:solidFill>
                  <a:schemeClr val="tx1"/>
                </a:solidFill>
                <a:latin typeface="Times" pitchFamily="18" charset="0"/>
              </a:defRPr>
            </a:lvl2pPr>
            <a:lvl3pPr marL="1132142" indent="-226428">
              <a:defRPr>
                <a:solidFill>
                  <a:schemeClr val="tx1"/>
                </a:solidFill>
                <a:latin typeface="Times" pitchFamily="18" charset="0"/>
              </a:defRPr>
            </a:lvl3pPr>
            <a:lvl4pPr marL="1584998" indent="-226428">
              <a:defRPr>
                <a:solidFill>
                  <a:schemeClr val="tx1"/>
                </a:solidFill>
                <a:latin typeface="Times" pitchFamily="18" charset="0"/>
              </a:defRPr>
            </a:lvl4pPr>
            <a:lvl5pPr marL="2037855" indent="-226428">
              <a:defRPr>
                <a:solidFill>
                  <a:schemeClr val="tx1"/>
                </a:solidFill>
                <a:latin typeface="Times" pitchFamily="18" charset="0"/>
              </a:defRPr>
            </a:lvl5pPr>
            <a:lvl6pPr marL="249071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6pPr>
            <a:lvl7pPr marL="2943568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7pPr>
            <a:lvl8pPr marL="3396425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8pPr>
            <a:lvl9pPr marL="3849281" indent="-226428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Confidential for SAMPLECOMPANY</a:t>
            </a:r>
          </a:p>
        </p:txBody>
      </p:sp>
    </p:spTree>
    <p:extLst>
      <p:ext uri="{BB962C8B-B14F-4D97-AF65-F5344CB8AC3E}">
        <p14:creationId xmlns:p14="http://schemas.microsoft.com/office/powerpoint/2010/main" val="37606668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78013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8ABE7-2E59-B840-A11E-3AE96583F77F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96182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424FD5-3F85-4451-BB17-2C591F2F6B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2113" y="687388"/>
            <a:ext cx="6154737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420" y="4379595"/>
            <a:ext cx="5547360" cy="415069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80050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42913" y="400050"/>
            <a:ext cx="4803775" cy="27019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06400" y="3280410"/>
            <a:ext cx="6502400" cy="56007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258560" y="9121140"/>
            <a:ext cx="650240" cy="238364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FEAE42-E3FE-4405-B7FC-4425D05B92A0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4079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e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— MILLIMAN — STEEL B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Single Corner Rectangle 5"/>
          <p:cNvSpPr/>
          <p:nvPr userDrawn="1"/>
        </p:nvSpPr>
        <p:spPr bwMode="ltGray">
          <a:xfrm rot="10800000" flipH="1">
            <a:off x="533400" y="533400"/>
            <a:ext cx="8188411" cy="5791200"/>
          </a:xfrm>
          <a:prstGeom prst="snip1Rect">
            <a:avLst/>
          </a:prstGeom>
          <a:solidFill>
            <a:schemeClr val="bg1">
              <a:alpha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4" name="Title 4"/>
          <p:cNvSpPr>
            <a:spLocks noGrp="1"/>
          </p:cNvSpPr>
          <p:nvPr>
            <p:ph type="title" hasCustomPrompt="1"/>
          </p:nvPr>
        </p:nvSpPr>
        <p:spPr>
          <a:xfrm>
            <a:off x="990601" y="1524000"/>
            <a:ext cx="6781800" cy="3505200"/>
          </a:xfrm>
          <a:noFill/>
        </p:spPr>
        <p:txBody>
          <a:bodyPr wrap="square" lIns="0" rIns="0" bIns="0" anchor="b" anchorCtr="0">
            <a:noAutofit/>
          </a:bodyPr>
          <a:lstStyle>
            <a:lvl1pPr>
              <a:lnSpc>
                <a:spcPct val="80000"/>
              </a:lnSpc>
              <a:defRPr sz="4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slide steel background. Click </a:t>
            </a:r>
            <a:br>
              <a:rPr lang="en-US" dirty="0"/>
            </a:br>
            <a:r>
              <a:rPr lang="en-US" dirty="0"/>
              <a:t>here to add title.</a:t>
            </a:r>
            <a:endParaRPr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54102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57150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0" y="1016029"/>
            <a:ext cx="1554375" cy="43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10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— MILLIMAN — SLATE BG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Single Corner Rectangle 7"/>
          <p:cNvSpPr/>
          <p:nvPr userDrawn="1"/>
        </p:nvSpPr>
        <p:spPr bwMode="ltGray">
          <a:xfrm rot="10800000" flipH="1">
            <a:off x="533400" y="533400"/>
            <a:ext cx="8188411" cy="5791200"/>
          </a:xfrm>
          <a:prstGeom prst="snip1Rect">
            <a:avLst/>
          </a:prstGeom>
          <a:solidFill>
            <a:schemeClr val="tx1"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2" name="Title 4"/>
          <p:cNvSpPr>
            <a:spLocks noGrp="1"/>
          </p:cNvSpPr>
          <p:nvPr>
            <p:ph type="title" hasCustomPrompt="1"/>
          </p:nvPr>
        </p:nvSpPr>
        <p:spPr>
          <a:xfrm>
            <a:off x="990601" y="1524000"/>
            <a:ext cx="6781800" cy="3505200"/>
          </a:xfrm>
          <a:noFill/>
        </p:spPr>
        <p:txBody>
          <a:bodyPr wrap="square" lIns="0" rIns="0" bIns="0" anchor="b" anchorCtr="0">
            <a:noAutofit/>
          </a:bodyPr>
          <a:lstStyle>
            <a:lvl1pPr>
              <a:lnSpc>
                <a:spcPct val="80000"/>
              </a:lnSpc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slate background. Click </a:t>
            </a:r>
            <a:br>
              <a:rPr lang="en-US" dirty="0"/>
            </a:br>
            <a:r>
              <a:rPr lang="en-US" dirty="0"/>
              <a:t>here to add title.</a:t>
            </a:r>
            <a:endParaRPr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54102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57150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1" y="1016029"/>
            <a:ext cx="1554379" cy="3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05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— MILLIMAN — BLUE B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nip Single Corner Rectangle 19"/>
          <p:cNvSpPr/>
          <p:nvPr userDrawn="1"/>
        </p:nvSpPr>
        <p:spPr bwMode="ltGray">
          <a:xfrm rot="10800000" flipH="1">
            <a:off x="533400" y="533400"/>
            <a:ext cx="8188411" cy="5791200"/>
          </a:xfrm>
          <a:prstGeom prst="snip1Rect">
            <a:avLst/>
          </a:prstGeom>
          <a:solidFill>
            <a:schemeClr val="tx2">
              <a:lumMod val="5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6" name="Title 4"/>
          <p:cNvSpPr>
            <a:spLocks noGrp="1"/>
          </p:cNvSpPr>
          <p:nvPr>
            <p:ph type="title" hasCustomPrompt="1"/>
          </p:nvPr>
        </p:nvSpPr>
        <p:spPr>
          <a:xfrm>
            <a:off x="990601" y="1524000"/>
            <a:ext cx="6781800" cy="3505200"/>
          </a:xfrm>
          <a:noFill/>
        </p:spPr>
        <p:txBody>
          <a:bodyPr wrap="square" lIns="0" rIns="0" bIns="0" anchor="b" anchorCtr="0">
            <a:noAutofit/>
          </a:bodyPr>
          <a:lstStyle>
            <a:lvl1pPr>
              <a:lnSpc>
                <a:spcPct val="80000"/>
              </a:lnSpc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blue background. Click </a:t>
            </a:r>
            <a:br>
              <a:rPr lang="en-US" dirty="0"/>
            </a:br>
            <a:r>
              <a:rPr lang="en-US" dirty="0"/>
              <a:t>here to add title.</a:t>
            </a:r>
            <a:endParaRPr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54102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57150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1" y="1016029"/>
            <a:ext cx="1554379" cy="3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47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— MILLIMAN — CHARCOAL B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Single Corner Rectangle 7"/>
          <p:cNvSpPr/>
          <p:nvPr userDrawn="1"/>
        </p:nvSpPr>
        <p:spPr bwMode="ltGray">
          <a:xfrm rot="10800000" flipH="1">
            <a:off x="533400" y="533400"/>
            <a:ext cx="8188411" cy="5791200"/>
          </a:xfrm>
          <a:prstGeom prst="snip1Rect">
            <a:avLst/>
          </a:prstGeom>
          <a:solidFill>
            <a:schemeClr val="accent1">
              <a:lumMod val="5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1" name="Title 4"/>
          <p:cNvSpPr>
            <a:spLocks noGrp="1"/>
          </p:cNvSpPr>
          <p:nvPr>
            <p:ph type="title" hasCustomPrompt="1"/>
          </p:nvPr>
        </p:nvSpPr>
        <p:spPr>
          <a:xfrm>
            <a:off x="990601" y="1524000"/>
            <a:ext cx="6781800" cy="3505200"/>
          </a:xfrm>
          <a:noFill/>
        </p:spPr>
        <p:txBody>
          <a:bodyPr wrap="square" lIns="0" rIns="0" bIns="0" anchor="b" anchorCtr="0">
            <a:noAutofit/>
          </a:bodyPr>
          <a:lstStyle>
            <a:lvl1pPr>
              <a:lnSpc>
                <a:spcPct val="80000"/>
              </a:lnSpc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charcoal background. Click </a:t>
            </a:r>
            <a:br>
              <a:rPr lang="en-US" dirty="0"/>
            </a:br>
            <a:r>
              <a:rPr lang="en-US" dirty="0"/>
              <a:t>here to add title.</a:t>
            </a:r>
            <a:endParaRPr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54102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57150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1" y="1016029"/>
            <a:ext cx="1554379" cy="3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— STEEL B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 userDrawn="1"/>
        </p:nvSpPr>
        <p:spPr bwMode="ltGray">
          <a:xfrm rot="10800000" flipH="1">
            <a:off x="533401" y="0"/>
            <a:ext cx="8196876" cy="4953000"/>
          </a:xfrm>
          <a:custGeom>
            <a:avLst/>
            <a:gdLst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5791200 h 5791200"/>
              <a:gd name="connsiteX5" fmla="*/ 0 w 8188410"/>
              <a:gd name="connsiteY5" fmla="*/ 0 h 5791200"/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4953000 h 5791200"/>
              <a:gd name="connsiteX5" fmla="*/ 0 w 8188410"/>
              <a:gd name="connsiteY5" fmla="*/ 0 h 5791200"/>
              <a:gd name="connsiteX0" fmla="*/ 0 w 8196876"/>
              <a:gd name="connsiteY0" fmla="*/ 0 h 4953000"/>
              <a:gd name="connsiteX1" fmla="*/ 7223191 w 8196876"/>
              <a:gd name="connsiteY1" fmla="*/ 0 h 4953000"/>
              <a:gd name="connsiteX2" fmla="*/ 8188410 w 8196876"/>
              <a:gd name="connsiteY2" fmla="*/ 965219 h 4953000"/>
              <a:gd name="connsiteX3" fmla="*/ 8196876 w 8196876"/>
              <a:gd name="connsiteY3" fmla="*/ 4953000 h 4953000"/>
              <a:gd name="connsiteX4" fmla="*/ 0 w 8196876"/>
              <a:gd name="connsiteY4" fmla="*/ 4953000 h 4953000"/>
              <a:gd name="connsiteX5" fmla="*/ 0 w 8196876"/>
              <a:gd name="connsiteY5" fmla="*/ 0 h 495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6876" h="4953000">
                <a:moveTo>
                  <a:pt x="0" y="0"/>
                </a:moveTo>
                <a:lnTo>
                  <a:pt x="7223191" y="0"/>
                </a:lnTo>
                <a:lnTo>
                  <a:pt x="8188410" y="965219"/>
                </a:lnTo>
                <a:lnTo>
                  <a:pt x="8196876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85801"/>
            <a:ext cx="6705600" cy="3047815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4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steel background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990600" y="3810000"/>
            <a:ext cx="6705600" cy="91440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2800" baseline="0">
                <a:solidFill>
                  <a:schemeClr val="tx2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681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— SLATE BG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 userDrawn="1"/>
        </p:nvSpPr>
        <p:spPr bwMode="ltGray">
          <a:xfrm rot="10800000" flipH="1">
            <a:off x="533401" y="0"/>
            <a:ext cx="8196876" cy="4953000"/>
          </a:xfrm>
          <a:custGeom>
            <a:avLst/>
            <a:gdLst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5791200 h 5791200"/>
              <a:gd name="connsiteX5" fmla="*/ 0 w 8188410"/>
              <a:gd name="connsiteY5" fmla="*/ 0 h 5791200"/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4953000 h 5791200"/>
              <a:gd name="connsiteX5" fmla="*/ 0 w 8188410"/>
              <a:gd name="connsiteY5" fmla="*/ 0 h 5791200"/>
              <a:gd name="connsiteX0" fmla="*/ 0 w 8196876"/>
              <a:gd name="connsiteY0" fmla="*/ 0 h 4953000"/>
              <a:gd name="connsiteX1" fmla="*/ 7223191 w 8196876"/>
              <a:gd name="connsiteY1" fmla="*/ 0 h 4953000"/>
              <a:gd name="connsiteX2" fmla="*/ 8188410 w 8196876"/>
              <a:gd name="connsiteY2" fmla="*/ 965219 h 4953000"/>
              <a:gd name="connsiteX3" fmla="*/ 8196876 w 8196876"/>
              <a:gd name="connsiteY3" fmla="*/ 4953000 h 4953000"/>
              <a:gd name="connsiteX4" fmla="*/ 0 w 8196876"/>
              <a:gd name="connsiteY4" fmla="*/ 4953000 h 4953000"/>
              <a:gd name="connsiteX5" fmla="*/ 0 w 8196876"/>
              <a:gd name="connsiteY5" fmla="*/ 0 h 495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6876" h="4953000">
                <a:moveTo>
                  <a:pt x="0" y="0"/>
                </a:moveTo>
                <a:lnTo>
                  <a:pt x="7223191" y="0"/>
                </a:lnTo>
                <a:lnTo>
                  <a:pt x="8188410" y="965219"/>
                </a:lnTo>
                <a:lnTo>
                  <a:pt x="8196876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85801"/>
            <a:ext cx="6705600" cy="3047815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slate background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990600" y="3810000"/>
            <a:ext cx="6705600" cy="91440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2800" baseline="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31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— BLUE B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 userDrawn="1"/>
        </p:nvSpPr>
        <p:spPr bwMode="ltGray">
          <a:xfrm rot="10800000" flipH="1">
            <a:off x="533401" y="0"/>
            <a:ext cx="8196876" cy="4953000"/>
          </a:xfrm>
          <a:custGeom>
            <a:avLst/>
            <a:gdLst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5791200 h 5791200"/>
              <a:gd name="connsiteX5" fmla="*/ 0 w 8188410"/>
              <a:gd name="connsiteY5" fmla="*/ 0 h 5791200"/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4953000 h 5791200"/>
              <a:gd name="connsiteX5" fmla="*/ 0 w 8188410"/>
              <a:gd name="connsiteY5" fmla="*/ 0 h 5791200"/>
              <a:gd name="connsiteX0" fmla="*/ 0 w 8196876"/>
              <a:gd name="connsiteY0" fmla="*/ 0 h 4953000"/>
              <a:gd name="connsiteX1" fmla="*/ 7223191 w 8196876"/>
              <a:gd name="connsiteY1" fmla="*/ 0 h 4953000"/>
              <a:gd name="connsiteX2" fmla="*/ 8188410 w 8196876"/>
              <a:gd name="connsiteY2" fmla="*/ 965219 h 4953000"/>
              <a:gd name="connsiteX3" fmla="*/ 8196876 w 8196876"/>
              <a:gd name="connsiteY3" fmla="*/ 4953000 h 4953000"/>
              <a:gd name="connsiteX4" fmla="*/ 0 w 8196876"/>
              <a:gd name="connsiteY4" fmla="*/ 4953000 h 4953000"/>
              <a:gd name="connsiteX5" fmla="*/ 0 w 8196876"/>
              <a:gd name="connsiteY5" fmla="*/ 0 h 495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6876" h="4953000">
                <a:moveTo>
                  <a:pt x="0" y="0"/>
                </a:moveTo>
                <a:lnTo>
                  <a:pt x="7223191" y="0"/>
                </a:lnTo>
                <a:lnTo>
                  <a:pt x="8188410" y="965219"/>
                </a:lnTo>
                <a:lnTo>
                  <a:pt x="8196876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85801"/>
            <a:ext cx="6705600" cy="3047815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blue background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990600" y="3810000"/>
            <a:ext cx="6705600" cy="91440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2800" baseline="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12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— CHARCOAL B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 userDrawn="1"/>
        </p:nvSpPr>
        <p:spPr bwMode="ltGray">
          <a:xfrm rot="10800000" flipH="1">
            <a:off x="533401" y="0"/>
            <a:ext cx="8196876" cy="4953000"/>
          </a:xfrm>
          <a:custGeom>
            <a:avLst/>
            <a:gdLst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5791200 h 5791200"/>
              <a:gd name="connsiteX5" fmla="*/ 0 w 8188410"/>
              <a:gd name="connsiteY5" fmla="*/ 0 h 5791200"/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4953000 h 5791200"/>
              <a:gd name="connsiteX5" fmla="*/ 0 w 8188410"/>
              <a:gd name="connsiteY5" fmla="*/ 0 h 5791200"/>
              <a:gd name="connsiteX0" fmla="*/ 0 w 8196876"/>
              <a:gd name="connsiteY0" fmla="*/ 0 h 4953000"/>
              <a:gd name="connsiteX1" fmla="*/ 7223191 w 8196876"/>
              <a:gd name="connsiteY1" fmla="*/ 0 h 4953000"/>
              <a:gd name="connsiteX2" fmla="*/ 8188410 w 8196876"/>
              <a:gd name="connsiteY2" fmla="*/ 965219 h 4953000"/>
              <a:gd name="connsiteX3" fmla="*/ 8196876 w 8196876"/>
              <a:gd name="connsiteY3" fmla="*/ 4953000 h 4953000"/>
              <a:gd name="connsiteX4" fmla="*/ 0 w 8196876"/>
              <a:gd name="connsiteY4" fmla="*/ 4953000 h 4953000"/>
              <a:gd name="connsiteX5" fmla="*/ 0 w 8196876"/>
              <a:gd name="connsiteY5" fmla="*/ 0 h 495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6876" h="4953000">
                <a:moveTo>
                  <a:pt x="0" y="0"/>
                </a:moveTo>
                <a:lnTo>
                  <a:pt x="7223191" y="0"/>
                </a:lnTo>
                <a:lnTo>
                  <a:pt x="8188410" y="965219"/>
                </a:lnTo>
                <a:lnTo>
                  <a:pt x="8196876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85801"/>
            <a:ext cx="6705600" cy="3047815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charcoal background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990600" y="3810000"/>
            <a:ext cx="6705600" cy="91440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2800" baseline="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156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HIT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214" y="381000"/>
            <a:ext cx="9456737" cy="2286000"/>
          </a:xfrm>
        </p:spPr>
        <p:txBody>
          <a:bodyPr>
            <a:noAutofit/>
          </a:bodyPr>
          <a:lstStyle>
            <a:lvl1pPr marL="384038" indent="-384038"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“Click to add quote here. Type quotation marks before and after text.”</a:t>
            </a:r>
            <a:endParaRPr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728053" y="2819400"/>
            <a:ext cx="9031897" cy="13716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000" baseline="0"/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r>
              <a:rPr lang="en-US" dirty="0"/>
              <a:t>—Quote attribution — name, title and company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258AA-FC22-4CA9-B110-15F211753F3B}" type="datetime1">
              <a:rPr lang="en-US" smtClean="0"/>
              <a:t>10/10/2019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97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CHARCOAL BG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214" y="381000"/>
            <a:ext cx="9456737" cy="2286000"/>
          </a:xfrm>
        </p:spPr>
        <p:txBody>
          <a:bodyPr>
            <a:noAutofit/>
          </a:bodyPr>
          <a:lstStyle>
            <a:lvl1pPr marL="384038" indent="-384038"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“Click to add quote here. Type quotation marks before and after text.”</a:t>
            </a:r>
            <a:endParaRPr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2819400"/>
            <a:ext cx="9074149" cy="13716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000"/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r>
              <a:rPr lang="en-US" dirty="0"/>
              <a:t>—Quote attribution — name, title and company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B7FCF-1C38-44D2-B324-1450002C852B}" type="datetime1">
              <a:rPr lang="en-US" smtClean="0"/>
              <a:t>10/10/2019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B016F8AB-BCEA-4347-8BA6-BE776009BC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3345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21223-64F1-4479-AC71-3A3990C34A0A}" type="datetime1">
              <a:rPr lang="en-US" smtClean="0"/>
              <a:t>10/10/2019</a:t>
            </a:fld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498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442" y="521208"/>
            <a:ext cx="10969943" cy="411480"/>
          </a:xfrm>
        </p:spPr>
        <p:txBody>
          <a:bodyPr wrap="square">
            <a:noAutofit/>
          </a:bodyPr>
          <a:lstStyle>
            <a:lvl1pPr>
              <a:defRPr baseline="0"/>
            </a:lvl1pPr>
          </a:lstStyle>
          <a:p>
            <a:r>
              <a:rPr dirty="0"/>
              <a:t>Click to add one-line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2" y="934240"/>
            <a:ext cx="10969943" cy="381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aseline="0"/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t>Click to add one-line subtitle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2"/>
            <a:ext cx="10969784" cy="4571999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A0855-B6CF-4E07-903B-37D398B9C9C1}" type="datetime1">
              <a:rPr lang="en-US" smtClean="0"/>
              <a:t>10/10/2019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6881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09442" y="521208"/>
            <a:ext cx="10969943" cy="411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dirty="0"/>
              <a:t>Click to add one-line title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2" y="934240"/>
            <a:ext cx="10969943" cy="381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aseline="0"/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t>Click to add one-line subtitle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6C6C-1E92-4001-8192-9A45E5077F83}" type="datetime1">
              <a:rPr lang="en-US" smtClean="0"/>
              <a:t>10/10/2019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363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0390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W/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049002" y="6430869"/>
            <a:ext cx="533399" cy="232147"/>
          </a:xfrm>
        </p:spPr>
        <p:txBody>
          <a:bodyPr/>
          <a:lstStyle/>
          <a:p>
            <a:fld id="{B016F8AB-BCEA-4347-8BA6-BE776009BC89}" type="slidenum">
              <a:rPr/>
              <a:pPr/>
              <a:t>‹#›</a:t>
            </a:fld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9442" y="1828800"/>
            <a:ext cx="2659063" cy="1920875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88169" y="1828800"/>
            <a:ext cx="2659063" cy="1920875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166894" y="1828800"/>
            <a:ext cx="2659063" cy="1920875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945622" y="1828800"/>
            <a:ext cx="2659063" cy="1920875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609442" y="3810000"/>
            <a:ext cx="2659063" cy="1431925"/>
          </a:xfrm>
          <a:solidFill>
            <a:schemeClr val="accent5"/>
          </a:solidFill>
        </p:spPr>
        <p:txBody>
          <a:bodyPr lIns="182880" tIns="182880" rIns="182880" bIns="18288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3388169" y="3810000"/>
            <a:ext cx="2659063" cy="1431925"/>
          </a:xfrm>
          <a:solidFill>
            <a:schemeClr val="accent5"/>
          </a:solidFill>
        </p:spPr>
        <p:txBody>
          <a:bodyPr lIns="182880" tIns="182880" rIns="182880" bIns="18288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6166895" y="3810000"/>
            <a:ext cx="2659063" cy="1431925"/>
          </a:xfrm>
          <a:solidFill>
            <a:schemeClr val="accent5"/>
          </a:solidFill>
        </p:spPr>
        <p:txBody>
          <a:bodyPr lIns="182880" tIns="182880" rIns="182880" bIns="18288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8945622" y="3810000"/>
            <a:ext cx="2659063" cy="1431925"/>
          </a:xfrm>
          <a:solidFill>
            <a:schemeClr val="accent5"/>
          </a:solidFill>
        </p:spPr>
        <p:txBody>
          <a:bodyPr lIns="182880" tIns="182880" rIns="182880" bIns="18288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86347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CUSTOM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940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8486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ltGray">
          <a:xfrm>
            <a:off x="8610600" y="1524000"/>
            <a:ext cx="2968784" cy="45720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2400" baseline="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EC414-7BD7-4243-9C81-FDFAC122A42E}" type="datetime1">
              <a:rPr lang="en-US" smtClean="0"/>
              <a:t>10/10/2019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278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9440" y="1524000"/>
            <a:ext cx="6705760" cy="4572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543800" y="1524000"/>
            <a:ext cx="4035584" cy="4572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7A1CE-30F7-4F88-AA0F-DA67FCBE8C5B}" type="datetime1">
              <a:rPr lang="en-US" smtClean="0"/>
              <a:t>10/10/2019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309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9440" y="1524000"/>
            <a:ext cx="6705760" cy="4572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ltGray">
          <a:xfrm>
            <a:off x="7467601" y="1524000"/>
            <a:ext cx="4111784" cy="45720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2400" baseline="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61BBE-E65E-4644-BAF7-A74E27839A4A}" type="datetime1">
              <a:rPr lang="en-US" smtClean="0"/>
              <a:t>10/10/2019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4695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RIGHT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519237"/>
            <a:ext cx="5257800" cy="547564"/>
          </a:xfrm>
        </p:spPr>
        <p:txBody>
          <a:bodyPr anchor="t"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1219200"/>
            <a:ext cx="5257800" cy="4876800"/>
          </a:xfrm>
          <a:noFill/>
        </p:spPr>
        <p:txBody>
          <a:bodyPr lIns="0" tIns="0" rIns="0" bIns="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96001" y="519237"/>
            <a:ext cx="5486399" cy="5576764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36867-351F-498D-9187-F384C06EE9E4}" type="datetime1">
              <a:rPr lang="en-US" smtClean="0"/>
              <a:t>10/10/2019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6988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S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09442" y="519237"/>
            <a:ext cx="10969943" cy="852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8013" y="1524000"/>
            <a:ext cx="5312664" cy="33528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ltGray">
          <a:xfrm>
            <a:off x="609440" y="4953000"/>
            <a:ext cx="5312664" cy="11430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 bwMode="ltGray">
          <a:xfrm>
            <a:off x="6266720" y="1524000"/>
            <a:ext cx="5312664" cy="33528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 bwMode="ltGray">
          <a:xfrm>
            <a:off x="6266720" y="4953000"/>
            <a:ext cx="5312664" cy="11430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32B2-D3F9-45AA-B234-B3A47AD5BA5E}" type="datetime1">
              <a:rPr lang="en-US" smtClean="0"/>
              <a:t>10/10/2019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820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/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8013" y="1524000"/>
            <a:ext cx="3429000" cy="2667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ltGray">
          <a:xfrm>
            <a:off x="609440" y="4267200"/>
            <a:ext cx="3429000" cy="18288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 bwMode="ltGray">
          <a:xfrm>
            <a:off x="4381500" y="1524000"/>
            <a:ext cx="3429000" cy="2667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 bwMode="ltGray">
          <a:xfrm>
            <a:off x="4381500" y="4267200"/>
            <a:ext cx="3429000" cy="18288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 bwMode="ltGray">
          <a:xfrm>
            <a:off x="8150384" y="1524000"/>
            <a:ext cx="3429000" cy="2667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 bwMode="ltGray">
          <a:xfrm>
            <a:off x="8150384" y="4267200"/>
            <a:ext cx="3429000" cy="18288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8B18-B7E3-4651-BBA3-E7C9B0697A2B}" type="datetime1">
              <a:rPr lang="en-US" smtClean="0"/>
              <a:t>10/10/2019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6572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0" y="0"/>
            <a:ext cx="12192000" cy="6858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66201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/B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457200" y="457200"/>
            <a:ext cx="11277600" cy="59436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785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/TITLE &amp;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608012" y="437707"/>
            <a:ext cx="10972800" cy="9144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sz="1351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F49AB5C-DAD6-4B6D-82B6-B65AD6B2AE56}" type="datetime1">
              <a:rPr lang="en-US" smtClean="0"/>
              <a:t>10/10/2019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016F8AB-BCEA-4347-8BA6-BE776009BC89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8012" y="990600"/>
            <a:ext cx="10972800" cy="50292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442" y="519237"/>
            <a:ext cx="10969943" cy="471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240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WITH LOWER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3963" y="149225"/>
            <a:ext cx="19113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Placeholder 76"/>
          <p:cNvSpPr>
            <a:spLocks noGrp="1"/>
          </p:cNvSpPr>
          <p:nvPr>
            <p:ph type="body" sz="quarter" idx="12"/>
          </p:nvPr>
        </p:nvSpPr>
        <p:spPr>
          <a:xfrm>
            <a:off x="9213937" y="2252082"/>
            <a:ext cx="2590800" cy="186318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buNone/>
              <a:defRPr sz="1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8680537" y="1944017"/>
            <a:ext cx="3124200" cy="243495"/>
          </a:xfrm>
        </p:spPr>
        <p:txBody>
          <a:bodyPr rtlCol="0">
            <a:no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buNone/>
              <a:defRPr lang="en-US" sz="1600" b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7200" y="1905000"/>
            <a:ext cx="7772400" cy="685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aseline="0">
                <a:solidFill>
                  <a:schemeClr val="accent5"/>
                </a:solidFill>
              </a:defRPr>
            </a:lvl1pPr>
            <a:lvl2pPr marL="228595" indent="0">
              <a:buFontTx/>
              <a:buNone/>
              <a:defRPr/>
            </a:lvl2pPr>
            <a:lvl3pPr marL="411469" indent="0">
              <a:buFontTx/>
              <a:buNone/>
              <a:defRPr/>
            </a:lvl3pPr>
            <a:lvl4pPr marL="594345" indent="0">
              <a:buFontTx/>
              <a:buNone/>
              <a:defRPr/>
            </a:lvl4pPr>
            <a:lvl5pPr marL="73150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456718" y="560509"/>
            <a:ext cx="7772400" cy="126829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 b="1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62" y="2599426"/>
            <a:ext cx="11757185" cy="402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20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— MILLIMAN — STEEL B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Single Corner Rectangle 5"/>
          <p:cNvSpPr/>
          <p:nvPr userDrawn="1"/>
        </p:nvSpPr>
        <p:spPr bwMode="ltGray">
          <a:xfrm rot="10800000" flipH="1">
            <a:off x="533400" y="533400"/>
            <a:ext cx="8188411" cy="5791200"/>
          </a:xfrm>
          <a:prstGeom prst="snip1Rect">
            <a:avLst/>
          </a:prstGeom>
          <a:solidFill>
            <a:schemeClr val="bg1">
              <a:alpha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4" name="Title 4"/>
          <p:cNvSpPr>
            <a:spLocks noGrp="1"/>
          </p:cNvSpPr>
          <p:nvPr>
            <p:ph type="title" hasCustomPrompt="1"/>
          </p:nvPr>
        </p:nvSpPr>
        <p:spPr>
          <a:xfrm>
            <a:off x="990601" y="1524000"/>
            <a:ext cx="6781800" cy="3505200"/>
          </a:xfrm>
          <a:noFill/>
        </p:spPr>
        <p:txBody>
          <a:bodyPr wrap="square" lIns="0" rIns="0" bIns="0" anchor="b" anchorCtr="0">
            <a:noAutofit/>
          </a:bodyPr>
          <a:lstStyle>
            <a:lvl1pPr>
              <a:lnSpc>
                <a:spcPct val="80000"/>
              </a:lnSpc>
              <a:defRPr sz="4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slide steel background. Click </a:t>
            </a:r>
            <a:br>
              <a:rPr lang="en-US" dirty="0"/>
            </a:br>
            <a:r>
              <a:rPr lang="en-US" dirty="0"/>
              <a:t>here to add title.</a:t>
            </a:r>
            <a:endParaRPr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54102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57150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0" y="1016029"/>
            <a:ext cx="1554375" cy="43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53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— MILLIMAN — SLATE BG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Single Corner Rectangle 7"/>
          <p:cNvSpPr/>
          <p:nvPr userDrawn="1"/>
        </p:nvSpPr>
        <p:spPr bwMode="ltGray">
          <a:xfrm rot="10800000" flipH="1">
            <a:off x="533400" y="533400"/>
            <a:ext cx="8188411" cy="5791200"/>
          </a:xfrm>
          <a:prstGeom prst="snip1Rect">
            <a:avLst/>
          </a:prstGeom>
          <a:solidFill>
            <a:schemeClr val="tx1"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2" name="Title 4"/>
          <p:cNvSpPr>
            <a:spLocks noGrp="1"/>
          </p:cNvSpPr>
          <p:nvPr>
            <p:ph type="title" hasCustomPrompt="1"/>
          </p:nvPr>
        </p:nvSpPr>
        <p:spPr>
          <a:xfrm>
            <a:off x="990601" y="1524000"/>
            <a:ext cx="6781800" cy="3505200"/>
          </a:xfrm>
          <a:noFill/>
        </p:spPr>
        <p:txBody>
          <a:bodyPr wrap="square" lIns="0" rIns="0" bIns="0" anchor="b" anchorCtr="0">
            <a:noAutofit/>
          </a:bodyPr>
          <a:lstStyle>
            <a:lvl1pPr>
              <a:lnSpc>
                <a:spcPct val="80000"/>
              </a:lnSpc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slate background. Click </a:t>
            </a:r>
            <a:br>
              <a:rPr lang="en-US" dirty="0"/>
            </a:br>
            <a:r>
              <a:rPr lang="en-US" dirty="0"/>
              <a:t>here to add title.</a:t>
            </a:r>
            <a:endParaRPr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54102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57150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1" y="1016029"/>
            <a:ext cx="1554379" cy="3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78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— MILLIMAN — BLUE B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nip Single Corner Rectangle 19"/>
          <p:cNvSpPr/>
          <p:nvPr userDrawn="1"/>
        </p:nvSpPr>
        <p:spPr bwMode="ltGray">
          <a:xfrm rot="10800000" flipH="1">
            <a:off x="533400" y="533400"/>
            <a:ext cx="8188411" cy="5791200"/>
          </a:xfrm>
          <a:prstGeom prst="snip1Rect">
            <a:avLst/>
          </a:prstGeom>
          <a:solidFill>
            <a:schemeClr val="tx2">
              <a:lumMod val="5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6" name="Title 4"/>
          <p:cNvSpPr>
            <a:spLocks noGrp="1"/>
          </p:cNvSpPr>
          <p:nvPr>
            <p:ph type="title" hasCustomPrompt="1"/>
          </p:nvPr>
        </p:nvSpPr>
        <p:spPr>
          <a:xfrm>
            <a:off x="990601" y="1524000"/>
            <a:ext cx="6781800" cy="3505200"/>
          </a:xfrm>
          <a:noFill/>
        </p:spPr>
        <p:txBody>
          <a:bodyPr wrap="square" lIns="0" rIns="0" bIns="0" anchor="b" anchorCtr="0">
            <a:noAutofit/>
          </a:bodyPr>
          <a:lstStyle>
            <a:lvl1pPr>
              <a:lnSpc>
                <a:spcPct val="80000"/>
              </a:lnSpc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blue background. Click </a:t>
            </a:r>
            <a:br>
              <a:rPr lang="en-US" dirty="0"/>
            </a:br>
            <a:r>
              <a:rPr lang="en-US" dirty="0"/>
              <a:t>here to add title.</a:t>
            </a:r>
            <a:endParaRPr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54102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57150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1" y="1016029"/>
            <a:ext cx="1554379" cy="3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2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— MILLIMAN — CHARCOAL B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Single Corner Rectangle 7"/>
          <p:cNvSpPr/>
          <p:nvPr userDrawn="1"/>
        </p:nvSpPr>
        <p:spPr bwMode="ltGray">
          <a:xfrm rot="10800000" flipH="1">
            <a:off x="533400" y="533400"/>
            <a:ext cx="8188411" cy="5791200"/>
          </a:xfrm>
          <a:prstGeom prst="snip1Rect">
            <a:avLst/>
          </a:prstGeom>
          <a:solidFill>
            <a:schemeClr val="accent1">
              <a:lumMod val="5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1" name="Title 4"/>
          <p:cNvSpPr>
            <a:spLocks noGrp="1"/>
          </p:cNvSpPr>
          <p:nvPr>
            <p:ph type="title" hasCustomPrompt="1"/>
          </p:nvPr>
        </p:nvSpPr>
        <p:spPr>
          <a:xfrm>
            <a:off x="990601" y="1524000"/>
            <a:ext cx="6781800" cy="3505200"/>
          </a:xfrm>
          <a:noFill/>
        </p:spPr>
        <p:txBody>
          <a:bodyPr wrap="square" lIns="0" rIns="0" bIns="0" anchor="b" anchorCtr="0">
            <a:noAutofit/>
          </a:bodyPr>
          <a:lstStyle>
            <a:lvl1pPr>
              <a:lnSpc>
                <a:spcPct val="80000"/>
              </a:lnSpc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charcoal background. Click </a:t>
            </a:r>
            <a:br>
              <a:rPr lang="en-US" dirty="0"/>
            </a:br>
            <a:r>
              <a:rPr lang="en-US" dirty="0"/>
              <a:t>here to add title.</a:t>
            </a:r>
            <a:endParaRPr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54102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57150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1" y="1016029"/>
            <a:ext cx="1554379" cy="3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7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— STEEL B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 userDrawn="1"/>
        </p:nvSpPr>
        <p:spPr bwMode="ltGray">
          <a:xfrm rot="10800000" flipH="1">
            <a:off x="533401" y="0"/>
            <a:ext cx="8196876" cy="4953000"/>
          </a:xfrm>
          <a:custGeom>
            <a:avLst/>
            <a:gdLst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5791200 h 5791200"/>
              <a:gd name="connsiteX5" fmla="*/ 0 w 8188410"/>
              <a:gd name="connsiteY5" fmla="*/ 0 h 5791200"/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4953000 h 5791200"/>
              <a:gd name="connsiteX5" fmla="*/ 0 w 8188410"/>
              <a:gd name="connsiteY5" fmla="*/ 0 h 5791200"/>
              <a:gd name="connsiteX0" fmla="*/ 0 w 8196876"/>
              <a:gd name="connsiteY0" fmla="*/ 0 h 4953000"/>
              <a:gd name="connsiteX1" fmla="*/ 7223191 w 8196876"/>
              <a:gd name="connsiteY1" fmla="*/ 0 h 4953000"/>
              <a:gd name="connsiteX2" fmla="*/ 8188410 w 8196876"/>
              <a:gd name="connsiteY2" fmla="*/ 965219 h 4953000"/>
              <a:gd name="connsiteX3" fmla="*/ 8196876 w 8196876"/>
              <a:gd name="connsiteY3" fmla="*/ 4953000 h 4953000"/>
              <a:gd name="connsiteX4" fmla="*/ 0 w 8196876"/>
              <a:gd name="connsiteY4" fmla="*/ 4953000 h 4953000"/>
              <a:gd name="connsiteX5" fmla="*/ 0 w 8196876"/>
              <a:gd name="connsiteY5" fmla="*/ 0 h 495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6876" h="4953000">
                <a:moveTo>
                  <a:pt x="0" y="0"/>
                </a:moveTo>
                <a:lnTo>
                  <a:pt x="7223191" y="0"/>
                </a:lnTo>
                <a:lnTo>
                  <a:pt x="8188410" y="965219"/>
                </a:lnTo>
                <a:lnTo>
                  <a:pt x="8196876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85801"/>
            <a:ext cx="6705600" cy="3047815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4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steel background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990600" y="3810000"/>
            <a:ext cx="6705600" cy="91440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2800" baseline="0">
                <a:solidFill>
                  <a:schemeClr val="tx2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171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— SLATE BG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 userDrawn="1"/>
        </p:nvSpPr>
        <p:spPr bwMode="ltGray">
          <a:xfrm rot="10800000" flipH="1">
            <a:off x="533401" y="0"/>
            <a:ext cx="8196876" cy="4953000"/>
          </a:xfrm>
          <a:custGeom>
            <a:avLst/>
            <a:gdLst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5791200 h 5791200"/>
              <a:gd name="connsiteX5" fmla="*/ 0 w 8188410"/>
              <a:gd name="connsiteY5" fmla="*/ 0 h 5791200"/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4953000 h 5791200"/>
              <a:gd name="connsiteX5" fmla="*/ 0 w 8188410"/>
              <a:gd name="connsiteY5" fmla="*/ 0 h 5791200"/>
              <a:gd name="connsiteX0" fmla="*/ 0 w 8196876"/>
              <a:gd name="connsiteY0" fmla="*/ 0 h 4953000"/>
              <a:gd name="connsiteX1" fmla="*/ 7223191 w 8196876"/>
              <a:gd name="connsiteY1" fmla="*/ 0 h 4953000"/>
              <a:gd name="connsiteX2" fmla="*/ 8188410 w 8196876"/>
              <a:gd name="connsiteY2" fmla="*/ 965219 h 4953000"/>
              <a:gd name="connsiteX3" fmla="*/ 8196876 w 8196876"/>
              <a:gd name="connsiteY3" fmla="*/ 4953000 h 4953000"/>
              <a:gd name="connsiteX4" fmla="*/ 0 w 8196876"/>
              <a:gd name="connsiteY4" fmla="*/ 4953000 h 4953000"/>
              <a:gd name="connsiteX5" fmla="*/ 0 w 8196876"/>
              <a:gd name="connsiteY5" fmla="*/ 0 h 495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6876" h="4953000">
                <a:moveTo>
                  <a:pt x="0" y="0"/>
                </a:moveTo>
                <a:lnTo>
                  <a:pt x="7223191" y="0"/>
                </a:lnTo>
                <a:lnTo>
                  <a:pt x="8188410" y="965219"/>
                </a:lnTo>
                <a:lnTo>
                  <a:pt x="8196876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85801"/>
            <a:ext cx="6705600" cy="3047815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slate background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990600" y="3810000"/>
            <a:ext cx="6705600" cy="91440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2800" baseline="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5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— BLUE B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 userDrawn="1"/>
        </p:nvSpPr>
        <p:spPr bwMode="ltGray">
          <a:xfrm rot="10800000" flipH="1">
            <a:off x="533401" y="0"/>
            <a:ext cx="8196876" cy="4953000"/>
          </a:xfrm>
          <a:custGeom>
            <a:avLst/>
            <a:gdLst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5791200 h 5791200"/>
              <a:gd name="connsiteX5" fmla="*/ 0 w 8188410"/>
              <a:gd name="connsiteY5" fmla="*/ 0 h 5791200"/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4953000 h 5791200"/>
              <a:gd name="connsiteX5" fmla="*/ 0 w 8188410"/>
              <a:gd name="connsiteY5" fmla="*/ 0 h 5791200"/>
              <a:gd name="connsiteX0" fmla="*/ 0 w 8196876"/>
              <a:gd name="connsiteY0" fmla="*/ 0 h 4953000"/>
              <a:gd name="connsiteX1" fmla="*/ 7223191 w 8196876"/>
              <a:gd name="connsiteY1" fmla="*/ 0 h 4953000"/>
              <a:gd name="connsiteX2" fmla="*/ 8188410 w 8196876"/>
              <a:gd name="connsiteY2" fmla="*/ 965219 h 4953000"/>
              <a:gd name="connsiteX3" fmla="*/ 8196876 w 8196876"/>
              <a:gd name="connsiteY3" fmla="*/ 4953000 h 4953000"/>
              <a:gd name="connsiteX4" fmla="*/ 0 w 8196876"/>
              <a:gd name="connsiteY4" fmla="*/ 4953000 h 4953000"/>
              <a:gd name="connsiteX5" fmla="*/ 0 w 8196876"/>
              <a:gd name="connsiteY5" fmla="*/ 0 h 495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6876" h="4953000">
                <a:moveTo>
                  <a:pt x="0" y="0"/>
                </a:moveTo>
                <a:lnTo>
                  <a:pt x="7223191" y="0"/>
                </a:lnTo>
                <a:lnTo>
                  <a:pt x="8188410" y="965219"/>
                </a:lnTo>
                <a:lnTo>
                  <a:pt x="8196876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85801"/>
            <a:ext cx="6705600" cy="3047815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blue background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990600" y="3810000"/>
            <a:ext cx="6705600" cy="91440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2800" baseline="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523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— CHARCOAL B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 userDrawn="1"/>
        </p:nvSpPr>
        <p:spPr bwMode="ltGray">
          <a:xfrm rot="10800000" flipH="1">
            <a:off x="533401" y="0"/>
            <a:ext cx="8196876" cy="4953000"/>
          </a:xfrm>
          <a:custGeom>
            <a:avLst/>
            <a:gdLst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5791200 h 5791200"/>
              <a:gd name="connsiteX5" fmla="*/ 0 w 8188410"/>
              <a:gd name="connsiteY5" fmla="*/ 0 h 5791200"/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4953000 h 5791200"/>
              <a:gd name="connsiteX5" fmla="*/ 0 w 8188410"/>
              <a:gd name="connsiteY5" fmla="*/ 0 h 5791200"/>
              <a:gd name="connsiteX0" fmla="*/ 0 w 8196876"/>
              <a:gd name="connsiteY0" fmla="*/ 0 h 4953000"/>
              <a:gd name="connsiteX1" fmla="*/ 7223191 w 8196876"/>
              <a:gd name="connsiteY1" fmla="*/ 0 h 4953000"/>
              <a:gd name="connsiteX2" fmla="*/ 8188410 w 8196876"/>
              <a:gd name="connsiteY2" fmla="*/ 965219 h 4953000"/>
              <a:gd name="connsiteX3" fmla="*/ 8196876 w 8196876"/>
              <a:gd name="connsiteY3" fmla="*/ 4953000 h 4953000"/>
              <a:gd name="connsiteX4" fmla="*/ 0 w 8196876"/>
              <a:gd name="connsiteY4" fmla="*/ 4953000 h 4953000"/>
              <a:gd name="connsiteX5" fmla="*/ 0 w 8196876"/>
              <a:gd name="connsiteY5" fmla="*/ 0 h 495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6876" h="4953000">
                <a:moveTo>
                  <a:pt x="0" y="0"/>
                </a:moveTo>
                <a:lnTo>
                  <a:pt x="7223191" y="0"/>
                </a:lnTo>
                <a:lnTo>
                  <a:pt x="8188410" y="965219"/>
                </a:lnTo>
                <a:lnTo>
                  <a:pt x="8196876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85801"/>
            <a:ext cx="6705600" cy="3047815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charcoal background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990600" y="3810000"/>
            <a:ext cx="6705600" cy="91440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2800" baseline="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215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HIT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214" y="381000"/>
            <a:ext cx="9456737" cy="2286000"/>
          </a:xfrm>
        </p:spPr>
        <p:txBody>
          <a:bodyPr>
            <a:noAutofit/>
          </a:bodyPr>
          <a:lstStyle>
            <a:lvl1pPr marL="384038" indent="-384038"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“Click to add quote here. Type quotation marks before and after text.”</a:t>
            </a:r>
            <a:endParaRPr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728053" y="2819400"/>
            <a:ext cx="9031897" cy="13716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000" baseline="0"/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r>
              <a:rPr lang="en-US" dirty="0"/>
              <a:t>—Quote attribution — name, title and company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258AA-FC22-4CA9-B110-15F211753F3B}" type="datetime1">
              <a:rPr lang="en-US" smtClean="0"/>
              <a:t>10/10/2019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4040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CHARCOAL BG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214" y="381000"/>
            <a:ext cx="9456737" cy="2286000"/>
          </a:xfrm>
        </p:spPr>
        <p:txBody>
          <a:bodyPr>
            <a:noAutofit/>
          </a:bodyPr>
          <a:lstStyle>
            <a:lvl1pPr marL="384038" indent="-384038"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“Click to add quote here. Type quotation marks before and after text.”</a:t>
            </a:r>
            <a:endParaRPr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2819400"/>
            <a:ext cx="9074149" cy="13716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000"/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r>
              <a:rPr lang="en-US" dirty="0"/>
              <a:t>—Quote attribution — name, title and company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B7FCF-1C38-44D2-B324-1450002C852B}" type="datetime1">
              <a:rPr lang="en-US" smtClean="0"/>
              <a:t>10/10/2019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B016F8AB-BCEA-4347-8BA6-BE776009BC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2909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21223-64F1-4479-AC71-3A3990C34A0A}" type="datetime1">
              <a:rPr lang="en-US" smtClean="0"/>
              <a:t>10/10/2019</a:t>
            </a:fld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7127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442" y="521208"/>
            <a:ext cx="10969943" cy="411480"/>
          </a:xfrm>
        </p:spPr>
        <p:txBody>
          <a:bodyPr wrap="square">
            <a:noAutofit/>
          </a:bodyPr>
          <a:lstStyle>
            <a:lvl1pPr>
              <a:defRPr baseline="0"/>
            </a:lvl1pPr>
          </a:lstStyle>
          <a:p>
            <a:r>
              <a:rPr dirty="0"/>
              <a:t>Click to add one-line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2" y="934240"/>
            <a:ext cx="10969943" cy="381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aseline="0"/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t>Click to add one-line subtitle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2"/>
            <a:ext cx="10969784" cy="4571999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A0855-B6CF-4E07-903B-37D398B9C9C1}" type="datetime1">
              <a:rPr lang="en-US" smtClean="0"/>
              <a:t>10/10/2019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73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09442" y="521208"/>
            <a:ext cx="10969943" cy="411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dirty="0"/>
              <a:t>Click to add one-line title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2" y="934240"/>
            <a:ext cx="10969943" cy="381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aseline="0"/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t>Click to add one-line subtitle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6C6C-1E92-4001-8192-9A45E5077F83}" type="datetime1">
              <a:rPr lang="en-US" smtClean="0"/>
              <a:t>10/10/2019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465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094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W/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049002" y="6430869"/>
            <a:ext cx="533399" cy="232147"/>
          </a:xfrm>
        </p:spPr>
        <p:txBody>
          <a:bodyPr/>
          <a:lstStyle/>
          <a:p>
            <a:fld id="{B016F8AB-BCEA-4347-8BA6-BE776009BC89}" type="slidenum">
              <a:rPr/>
              <a:pPr/>
              <a:t>‹#›</a:t>
            </a:fld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9442" y="1828800"/>
            <a:ext cx="2659063" cy="1920875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88169" y="1828800"/>
            <a:ext cx="2659063" cy="1920875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166894" y="1828800"/>
            <a:ext cx="2659063" cy="1920875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945622" y="1828800"/>
            <a:ext cx="2659063" cy="1920875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609442" y="3810000"/>
            <a:ext cx="2659063" cy="1431925"/>
          </a:xfrm>
          <a:solidFill>
            <a:schemeClr val="accent5"/>
          </a:solidFill>
        </p:spPr>
        <p:txBody>
          <a:bodyPr lIns="182880" tIns="182880" rIns="182880" bIns="18288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3388169" y="3810000"/>
            <a:ext cx="2659063" cy="1431925"/>
          </a:xfrm>
          <a:solidFill>
            <a:schemeClr val="accent5"/>
          </a:solidFill>
        </p:spPr>
        <p:txBody>
          <a:bodyPr lIns="182880" tIns="182880" rIns="182880" bIns="18288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6166895" y="3810000"/>
            <a:ext cx="2659063" cy="1431925"/>
          </a:xfrm>
          <a:solidFill>
            <a:schemeClr val="accent5"/>
          </a:solidFill>
        </p:spPr>
        <p:txBody>
          <a:bodyPr lIns="182880" tIns="182880" rIns="182880" bIns="18288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8945622" y="3810000"/>
            <a:ext cx="2659063" cy="1431925"/>
          </a:xfrm>
          <a:solidFill>
            <a:schemeClr val="accent5"/>
          </a:solidFill>
        </p:spPr>
        <p:txBody>
          <a:bodyPr lIns="182880" tIns="182880" rIns="182880" bIns="18288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250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CUSTOM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117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8486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ltGray">
          <a:xfrm>
            <a:off x="8610600" y="1524000"/>
            <a:ext cx="2968784" cy="45720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2400" baseline="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EC414-7BD7-4243-9C81-FDFAC122A42E}" type="datetime1">
              <a:rPr lang="en-US" smtClean="0"/>
              <a:t>10/10/2019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528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9440" y="1524000"/>
            <a:ext cx="6705760" cy="4572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543800" y="1524000"/>
            <a:ext cx="4035584" cy="4572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7A1CE-30F7-4F88-AA0F-DA67FCBE8C5B}" type="datetime1">
              <a:rPr lang="en-US" smtClean="0"/>
              <a:t>10/10/2019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1521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9440" y="1524000"/>
            <a:ext cx="6705760" cy="4572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ltGray">
          <a:xfrm>
            <a:off x="7467601" y="1524000"/>
            <a:ext cx="4111784" cy="45720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2400" baseline="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61BBE-E65E-4644-BAF7-A74E27839A4A}" type="datetime1">
              <a:rPr lang="en-US" smtClean="0"/>
              <a:t>10/10/2019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6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RIGHT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519237"/>
            <a:ext cx="5257800" cy="547564"/>
          </a:xfrm>
        </p:spPr>
        <p:txBody>
          <a:bodyPr anchor="t"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1219200"/>
            <a:ext cx="5257800" cy="4876800"/>
          </a:xfrm>
          <a:noFill/>
        </p:spPr>
        <p:txBody>
          <a:bodyPr lIns="0" tIns="0" rIns="0" bIns="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96001" y="519237"/>
            <a:ext cx="5486399" cy="5576764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36867-351F-498D-9187-F384C06EE9E4}" type="datetime1">
              <a:rPr lang="en-US" smtClean="0"/>
              <a:t>10/10/2019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1972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S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09442" y="519237"/>
            <a:ext cx="10969943" cy="852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8013" y="1524000"/>
            <a:ext cx="5312664" cy="33528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ltGray">
          <a:xfrm>
            <a:off x="609440" y="4953000"/>
            <a:ext cx="5312664" cy="11430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 bwMode="ltGray">
          <a:xfrm>
            <a:off x="6266720" y="1524000"/>
            <a:ext cx="5312664" cy="33528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 bwMode="ltGray">
          <a:xfrm>
            <a:off x="6266720" y="4953000"/>
            <a:ext cx="5312664" cy="11430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32B2-D3F9-45AA-B234-B3A47AD5BA5E}" type="datetime1">
              <a:rPr lang="en-US" smtClean="0"/>
              <a:t>10/10/2019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5611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/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8013" y="1524000"/>
            <a:ext cx="3429000" cy="2667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ltGray">
          <a:xfrm>
            <a:off x="609440" y="4267200"/>
            <a:ext cx="3429000" cy="18288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 bwMode="ltGray">
          <a:xfrm>
            <a:off x="4381500" y="1524000"/>
            <a:ext cx="3429000" cy="2667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 bwMode="ltGray">
          <a:xfrm>
            <a:off x="4381500" y="4267200"/>
            <a:ext cx="3429000" cy="18288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 bwMode="ltGray">
          <a:xfrm>
            <a:off x="8150384" y="1524000"/>
            <a:ext cx="3429000" cy="2667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 bwMode="ltGray">
          <a:xfrm>
            <a:off x="8150384" y="4267200"/>
            <a:ext cx="3429000" cy="18288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8B18-B7E3-4651-BBA3-E7C9B0697A2B}" type="datetime1">
              <a:rPr lang="en-US" smtClean="0"/>
              <a:t>10/10/2019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623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0" y="0"/>
            <a:ext cx="12192000" cy="6858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6748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/B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457200" y="457200"/>
            <a:ext cx="11277600" cy="59436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0016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/TITLE &amp;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608012" y="437707"/>
            <a:ext cx="10972800" cy="9144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sz="1351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F49AB5C-DAD6-4B6D-82B6-B65AD6B2AE56}" type="datetime1">
              <a:rPr lang="en-US" smtClean="0"/>
              <a:t>10/10/2019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016F8AB-BCEA-4347-8BA6-BE776009BC89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8012" y="990600"/>
            <a:ext cx="10972800" cy="50292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442" y="519237"/>
            <a:ext cx="10969943" cy="471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8694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WITH LOWER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3963" y="149225"/>
            <a:ext cx="19113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Placeholder 76"/>
          <p:cNvSpPr>
            <a:spLocks noGrp="1"/>
          </p:cNvSpPr>
          <p:nvPr>
            <p:ph type="body" sz="quarter" idx="12"/>
          </p:nvPr>
        </p:nvSpPr>
        <p:spPr>
          <a:xfrm>
            <a:off x="9213937" y="2252082"/>
            <a:ext cx="2590800" cy="186318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buNone/>
              <a:defRPr sz="1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8680537" y="1944017"/>
            <a:ext cx="3124200" cy="243495"/>
          </a:xfrm>
        </p:spPr>
        <p:txBody>
          <a:bodyPr rtlCol="0">
            <a:no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buNone/>
              <a:defRPr lang="en-US" sz="1600" b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7200" y="1905000"/>
            <a:ext cx="7772400" cy="685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aseline="0">
                <a:solidFill>
                  <a:schemeClr val="accent5"/>
                </a:solidFill>
              </a:defRPr>
            </a:lvl1pPr>
            <a:lvl2pPr marL="228595" indent="0">
              <a:buFontTx/>
              <a:buNone/>
              <a:defRPr/>
            </a:lvl2pPr>
            <a:lvl3pPr marL="411469" indent="0">
              <a:buFontTx/>
              <a:buNone/>
              <a:defRPr/>
            </a:lvl3pPr>
            <a:lvl4pPr marL="594345" indent="0">
              <a:buFontTx/>
              <a:buNone/>
              <a:defRPr/>
            </a:lvl4pPr>
            <a:lvl5pPr marL="73150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456718" y="560509"/>
            <a:ext cx="7772400" cy="126829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 b="1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62" y="2599426"/>
            <a:ext cx="11757185" cy="402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26892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For MassMutual Internal Use ONLY.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1B3DB-2E04-44C7-A23B-FE62C0C84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6445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523365-AE27-4AA8-B224-3AC0D3BE0EC1}" type="datetimeFigureOut">
              <a:rPr kumimoji="0" lang="en-US" sz="525" b="0" i="0" u="none" strike="noStrike" kern="1200" cap="none" spc="0" normalizeH="0" baseline="0" noProof="0" smtClean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10/10/2019</a:t>
            </a:fld>
            <a:endParaRPr kumimoji="0" lang="en-US" sz="525" b="0" i="0" u="none" strike="noStrike" kern="1200" cap="none" spc="0" normalizeH="0" baseline="0" noProof="0">
              <a:ln>
                <a:noFill/>
              </a:ln>
              <a:solidFill>
                <a:srgbClr val="45484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525" b="0" i="0" u="none" strike="noStrike" kern="1200" cap="none" spc="0" normalizeH="0" baseline="0" noProof="0">
              <a:ln>
                <a:noFill/>
              </a:ln>
              <a:solidFill>
                <a:srgbClr val="45484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161B3DB-2E04-44C7-A23B-FE62C0C841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D879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D879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1164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15900" y="6578601"/>
            <a:ext cx="284480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rgbClr val="23446D"/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177643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— MILLIMAN — STEEL B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Single Corner Rectangle 5"/>
          <p:cNvSpPr/>
          <p:nvPr userDrawn="1"/>
        </p:nvSpPr>
        <p:spPr bwMode="ltGray">
          <a:xfrm rot="10800000" flipH="1">
            <a:off x="533401" y="533400"/>
            <a:ext cx="8188411" cy="5791200"/>
          </a:xfrm>
          <a:prstGeom prst="snip1Rect">
            <a:avLst/>
          </a:prstGeom>
          <a:solidFill>
            <a:schemeClr val="bg1">
              <a:alpha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013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013" dirty="0"/>
          </a:p>
        </p:txBody>
      </p:sp>
      <p:sp>
        <p:nvSpPr>
          <p:cNvPr id="14" name="Title 4"/>
          <p:cNvSpPr>
            <a:spLocks noGrp="1"/>
          </p:cNvSpPr>
          <p:nvPr>
            <p:ph type="title" hasCustomPrompt="1"/>
          </p:nvPr>
        </p:nvSpPr>
        <p:spPr>
          <a:xfrm>
            <a:off x="990601" y="1524000"/>
            <a:ext cx="6781800" cy="3505200"/>
          </a:xfrm>
          <a:noFill/>
        </p:spPr>
        <p:txBody>
          <a:bodyPr wrap="square" lIns="0" rIns="0" bIns="0" anchor="b" anchorCtr="0">
            <a:noAutofit/>
          </a:bodyPr>
          <a:lstStyle>
            <a:lvl1pPr>
              <a:lnSpc>
                <a:spcPct val="80000"/>
              </a:lnSpc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slide steel background. Click </a:t>
            </a:r>
            <a:br>
              <a:rPr lang="en-US" dirty="0"/>
            </a:br>
            <a:r>
              <a:rPr lang="en-US" dirty="0"/>
              <a:t>here to add title.</a:t>
            </a:r>
            <a:endParaRPr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5410203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5715003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0" y="1016031"/>
            <a:ext cx="1554375" cy="43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29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— MILLIMAN — SLATE BG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Single Corner Rectangle 7"/>
          <p:cNvSpPr/>
          <p:nvPr userDrawn="1"/>
        </p:nvSpPr>
        <p:spPr bwMode="ltGray">
          <a:xfrm rot="10800000" flipH="1">
            <a:off x="533401" y="533400"/>
            <a:ext cx="8188411" cy="5791200"/>
          </a:xfrm>
          <a:prstGeom prst="snip1Rect">
            <a:avLst/>
          </a:prstGeom>
          <a:solidFill>
            <a:schemeClr val="tx1"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013" dirty="0"/>
          </a:p>
        </p:txBody>
      </p:sp>
      <p:sp>
        <p:nvSpPr>
          <p:cNvPr id="12" name="Title 4"/>
          <p:cNvSpPr>
            <a:spLocks noGrp="1"/>
          </p:cNvSpPr>
          <p:nvPr>
            <p:ph type="title" hasCustomPrompt="1"/>
          </p:nvPr>
        </p:nvSpPr>
        <p:spPr>
          <a:xfrm>
            <a:off x="990601" y="1524000"/>
            <a:ext cx="6781800" cy="3505200"/>
          </a:xfrm>
          <a:noFill/>
        </p:spPr>
        <p:txBody>
          <a:bodyPr wrap="square" lIns="0" rIns="0" bIns="0" anchor="b" anchorCtr="0">
            <a:noAutofit/>
          </a:bodyPr>
          <a:lstStyle>
            <a:lvl1pPr>
              <a:lnSpc>
                <a:spcPct val="800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slate background. Click </a:t>
            </a:r>
            <a:br>
              <a:rPr lang="en-US" dirty="0"/>
            </a:br>
            <a:r>
              <a:rPr lang="en-US" dirty="0"/>
              <a:t>here to add title.</a:t>
            </a:r>
            <a:endParaRPr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5410203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5715003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013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1" y="1016031"/>
            <a:ext cx="1554379" cy="3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32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— MILLIMAN — BLUE B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nip Single Corner Rectangle 19"/>
          <p:cNvSpPr/>
          <p:nvPr userDrawn="1"/>
        </p:nvSpPr>
        <p:spPr bwMode="ltGray">
          <a:xfrm rot="10800000" flipH="1">
            <a:off x="533401" y="533400"/>
            <a:ext cx="8188411" cy="5791200"/>
          </a:xfrm>
          <a:prstGeom prst="snip1Rect">
            <a:avLst/>
          </a:prstGeom>
          <a:solidFill>
            <a:schemeClr val="tx2">
              <a:lumMod val="5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013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013" dirty="0"/>
          </a:p>
        </p:txBody>
      </p:sp>
      <p:sp>
        <p:nvSpPr>
          <p:cNvPr id="16" name="Title 4"/>
          <p:cNvSpPr>
            <a:spLocks noGrp="1"/>
          </p:cNvSpPr>
          <p:nvPr>
            <p:ph type="title" hasCustomPrompt="1"/>
          </p:nvPr>
        </p:nvSpPr>
        <p:spPr>
          <a:xfrm>
            <a:off x="990601" y="1524000"/>
            <a:ext cx="6781800" cy="3505200"/>
          </a:xfrm>
          <a:noFill/>
        </p:spPr>
        <p:txBody>
          <a:bodyPr wrap="square" lIns="0" rIns="0" bIns="0" anchor="b" anchorCtr="0">
            <a:noAutofit/>
          </a:bodyPr>
          <a:lstStyle>
            <a:lvl1pPr>
              <a:lnSpc>
                <a:spcPct val="800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blue background. Click </a:t>
            </a:r>
            <a:br>
              <a:rPr lang="en-US" dirty="0"/>
            </a:br>
            <a:r>
              <a:rPr lang="en-US" dirty="0"/>
              <a:t>here to add title.</a:t>
            </a:r>
            <a:endParaRPr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5410203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5715003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1" y="1016031"/>
            <a:ext cx="1554379" cy="3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35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— MILLIMAN — CHARCOAL B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Single Corner Rectangle 7"/>
          <p:cNvSpPr/>
          <p:nvPr userDrawn="1"/>
        </p:nvSpPr>
        <p:spPr bwMode="ltGray">
          <a:xfrm rot="10800000" flipH="1">
            <a:off x="533401" y="533400"/>
            <a:ext cx="8188411" cy="5791200"/>
          </a:xfrm>
          <a:prstGeom prst="snip1Rect">
            <a:avLst/>
          </a:prstGeom>
          <a:solidFill>
            <a:schemeClr val="accent1">
              <a:lumMod val="5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013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013" dirty="0"/>
          </a:p>
        </p:txBody>
      </p:sp>
      <p:sp>
        <p:nvSpPr>
          <p:cNvPr id="11" name="Title 4"/>
          <p:cNvSpPr>
            <a:spLocks noGrp="1"/>
          </p:cNvSpPr>
          <p:nvPr>
            <p:ph type="title" hasCustomPrompt="1"/>
          </p:nvPr>
        </p:nvSpPr>
        <p:spPr>
          <a:xfrm>
            <a:off x="990601" y="1524000"/>
            <a:ext cx="6781800" cy="3505200"/>
          </a:xfrm>
          <a:noFill/>
        </p:spPr>
        <p:txBody>
          <a:bodyPr wrap="square" lIns="0" rIns="0" bIns="0" anchor="b" anchorCtr="0">
            <a:noAutofit/>
          </a:bodyPr>
          <a:lstStyle>
            <a:lvl1pPr>
              <a:lnSpc>
                <a:spcPct val="800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charcoal background. Click </a:t>
            </a:r>
            <a:br>
              <a:rPr lang="en-US" dirty="0"/>
            </a:br>
            <a:r>
              <a:rPr lang="en-US" dirty="0"/>
              <a:t>here to add title.</a:t>
            </a:r>
            <a:endParaRPr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5410203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5715003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1" y="1016031"/>
            <a:ext cx="1554379" cy="3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35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— STEEL B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 userDrawn="1"/>
        </p:nvSpPr>
        <p:spPr bwMode="ltGray">
          <a:xfrm rot="10800000" flipH="1">
            <a:off x="533402" y="0"/>
            <a:ext cx="8196876" cy="4953000"/>
          </a:xfrm>
          <a:custGeom>
            <a:avLst/>
            <a:gdLst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5791200 h 5791200"/>
              <a:gd name="connsiteX5" fmla="*/ 0 w 8188410"/>
              <a:gd name="connsiteY5" fmla="*/ 0 h 5791200"/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4953000 h 5791200"/>
              <a:gd name="connsiteX5" fmla="*/ 0 w 8188410"/>
              <a:gd name="connsiteY5" fmla="*/ 0 h 5791200"/>
              <a:gd name="connsiteX0" fmla="*/ 0 w 8196876"/>
              <a:gd name="connsiteY0" fmla="*/ 0 h 4953000"/>
              <a:gd name="connsiteX1" fmla="*/ 7223191 w 8196876"/>
              <a:gd name="connsiteY1" fmla="*/ 0 h 4953000"/>
              <a:gd name="connsiteX2" fmla="*/ 8188410 w 8196876"/>
              <a:gd name="connsiteY2" fmla="*/ 965219 h 4953000"/>
              <a:gd name="connsiteX3" fmla="*/ 8196876 w 8196876"/>
              <a:gd name="connsiteY3" fmla="*/ 4953000 h 4953000"/>
              <a:gd name="connsiteX4" fmla="*/ 0 w 8196876"/>
              <a:gd name="connsiteY4" fmla="*/ 4953000 h 4953000"/>
              <a:gd name="connsiteX5" fmla="*/ 0 w 8196876"/>
              <a:gd name="connsiteY5" fmla="*/ 0 h 495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6876" h="4953000">
                <a:moveTo>
                  <a:pt x="0" y="0"/>
                </a:moveTo>
                <a:lnTo>
                  <a:pt x="7223191" y="0"/>
                </a:lnTo>
                <a:lnTo>
                  <a:pt x="8188410" y="965219"/>
                </a:lnTo>
                <a:lnTo>
                  <a:pt x="8196876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013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013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85803"/>
            <a:ext cx="6705600" cy="3047815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33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steel background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990600" y="3810000"/>
            <a:ext cx="6705600" cy="914400"/>
          </a:xfrm>
        </p:spPr>
        <p:txBody>
          <a:bodyPr>
            <a:noAutofit/>
          </a:bodyPr>
          <a:lstStyle>
            <a:lvl1pPr marL="0" indent="0">
              <a:spcBef>
                <a:spcPts val="450"/>
              </a:spcBef>
              <a:buNone/>
              <a:defRPr sz="2100" baseline="0">
                <a:solidFill>
                  <a:schemeClr val="tx2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794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— SLATE BG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 userDrawn="1"/>
        </p:nvSpPr>
        <p:spPr bwMode="ltGray">
          <a:xfrm rot="10800000" flipH="1">
            <a:off x="533402" y="0"/>
            <a:ext cx="8196876" cy="4953000"/>
          </a:xfrm>
          <a:custGeom>
            <a:avLst/>
            <a:gdLst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5791200 h 5791200"/>
              <a:gd name="connsiteX5" fmla="*/ 0 w 8188410"/>
              <a:gd name="connsiteY5" fmla="*/ 0 h 5791200"/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4953000 h 5791200"/>
              <a:gd name="connsiteX5" fmla="*/ 0 w 8188410"/>
              <a:gd name="connsiteY5" fmla="*/ 0 h 5791200"/>
              <a:gd name="connsiteX0" fmla="*/ 0 w 8196876"/>
              <a:gd name="connsiteY0" fmla="*/ 0 h 4953000"/>
              <a:gd name="connsiteX1" fmla="*/ 7223191 w 8196876"/>
              <a:gd name="connsiteY1" fmla="*/ 0 h 4953000"/>
              <a:gd name="connsiteX2" fmla="*/ 8188410 w 8196876"/>
              <a:gd name="connsiteY2" fmla="*/ 965219 h 4953000"/>
              <a:gd name="connsiteX3" fmla="*/ 8196876 w 8196876"/>
              <a:gd name="connsiteY3" fmla="*/ 4953000 h 4953000"/>
              <a:gd name="connsiteX4" fmla="*/ 0 w 8196876"/>
              <a:gd name="connsiteY4" fmla="*/ 4953000 h 4953000"/>
              <a:gd name="connsiteX5" fmla="*/ 0 w 8196876"/>
              <a:gd name="connsiteY5" fmla="*/ 0 h 495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6876" h="4953000">
                <a:moveTo>
                  <a:pt x="0" y="0"/>
                </a:moveTo>
                <a:lnTo>
                  <a:pt x="7223191" y="0"/>
                </a:lnTo>
                <a:lnTo>
                  <a:pt x="8188410" y="965219"/>
                </a:lnTo>
                <a:lnTo>
                  <a:pt x="8196876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013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013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85803"/>
            <a:ext cx="6705600" cy="3047815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3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slate background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990600" y="3810000"/>
            <a:ext cx="6705600" cy="914400"/>
          </a:xfrm>
        </p:spPr>
        <p:txBody>
          <a:bodyPr>
            <a:noAutofit/>
          </a:bodyPr>
          <a:lstStyle>
            <a:lvl1pPr marL="0" indent="0">
              <a:spcBef>
                <a:spcPts val="450"/>
              </a:spcBef>
              <a:buNone/>
              <a:defRPr sz="2100" baseline="0">
                <a:solidFill>
                  <a:schemeClr val="bg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8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— BLUE B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 userDrawn="1"/>
        </p:nvSpPr>
        <p:spPr bwMode="ltGray">
          <a:xfrm rot="10800000" flipH="1">
            <a:off x="533402" y="0"/>
            <a:ext cx="8196876" cy="4953000"/>
          </a:xfrm>
          <a:custGeom>
            <a:avLst/>
            <a:gdLst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5791200 h 5791200"/>
              <a:gd name="connsiteX5" fmla="*/ 0 w 8188410"/>
              <a:gd name="connsiteY5" fmla="*/ 0 h 5791200"/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4953000 h 5791200"/>
              <a:gd name="connsiteX5" fmla="*/ 0 w 8188410"/>
              <a:gd name="connsiteY5" fmla="*/ 0 h 5791200"/>
              <a:gd name="connsiteX0" fmla="*/ 0 w 8196876"/>
              <a:gd name="connsiteY0" fmla="*/ 0 h 4953000"/>
              <a:gd name="connsiteX1" fmla="*/ 7223191 w 8196876"/>
              <a:gd name="connsiteY1" fmla="*/ 0 h 4953000"/>
              <a:gd name="connsiteX2" fmla="*/ 8188410 w 8196876"/>
              <a:gd name="connsiteY2" fmla="*/ 965219 h 4953000"/>
              <a:gd name="connsiteX3" fmla="*/ 8196876 w 8196876"/>
              <a:gd name="connsiteY3" fmla="*/ 4953000 h 4953000"/>
              <a:gd name="connsiteX4" fmla="*/ 0 w 8196876"/>
              <a:gd name="connsiteY4" fmla="*/ 4953000 h 4953000"/>
              <a:gd name="connsiteX5" fmla="*/ 0 w 8196876"/>
              <a:gd name="connsiteY5" fmla="*/ 0 h 495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6876" h="4953000">
                <a:moveTo>
                  <a:pt x="0" y="0"/>
                </a:moveTo>
                <a:lnTo>
                  <a:pt x="7223191" y="0"/>
                </a:lnTo>
                <a:lnTo>
                  <a:pt x="8188410" y="965219"/>
                </a:lnTo>
                <a:lnTo>
                  <a:pt x="8196876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013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013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85803"/>
            <a:ext cx="6705600" cy="3047815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3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blue background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990600" y="3810000"/>
            <a:ext cx="6705600" cy="914400"/>
          </a:xfrm>
        </p:spPr>
        <p:txBody>
          <a:bodyPr>
            <a:noAutofit/>
          </a:bodyPr>
          <a:lstStyle>
            <a:lvl1pPr marL="0" indent="0">
              <a:spcBef>
                <a:spcPts val="450"/>
              </a:spcBef>
              <a:buNone/>
              <a:defRPr sz="2100" baseline="0">
                <a:solidFill>
                  <a:schemeClr val="bg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600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— CHARCOAL B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 userDrawn="1"/>
        </p:nvSpPr>
        <p:spPr bwMode="ltGray">
          <a:xfrm rot="10800000" flipH="1">
            <a:off x="533402" y="0"/>
            <a:ext cx="8196876" cy="4953000"/>
          </a:xfrm>
          <a:custGeom>
            <a:avLst/>
            <a:gdLst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5791200 h 5791200"/>
              <a:gd name="connsiteX5" fmla="*/ 0 w 8188410"/>
              <a:gd name="connsiteY5" fmla="*/ 0 h 5791200"/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4953000 h 5791200"/>
              <a:gd name="connsiteX5" fmla="*/ 0 w 8188410"/>
              <a:gd name="connsiteY5" fmla="*/ 0 h 5791200"/>
              <a:gd name="connsiteX0" fmla="*/ 0 w 8196876"/>
              <a:gd name="connsiteY0" fmla="*/ 0 h 4953000"/>
              <a:gd name="connsiteX1" fmla="*/ 7223191 w 8196876"/>
              <a:gd name="connsiteY1" fmla="*/ 0 h 4953000"/>
              <a:gd name="connsiteX2" fmla="*/ 8188410 w 8196876"/>
              <a:gd name="connsiteY2" fmla="*/ 965219 h 4953000"/>
              <a:gd name="connsiteX3" fmla="*/ 8196876 w 8196876"/>
              <a:gd name="connsiteY3" fmla="*/ 4953000 h 4953000"/>
              <a:gd name="connsiteX4" fmla="*/ 0 w 8196876"/>
              <a:gd name="connsiteY4" fmla="*/ 4953000 h 4953000"/>
              <a:gd name="connsiteX5" fmla="*/ 0 w 8196876"/>
              <a:gd name="connsiteY5" fmla="*/ 0 h 495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6876" h="4953000">
                <a:moveTo>
                  <a:pt x="0" y="0"/>
                </a:moveTo>
                <a:lnTo>
                  <a:pt x="7223191" y="0"/>
                </a:lnTo>
                <a:lnTo>
                  <a:pt x="8188410" y="965219"/>
                </a:lnTo>
                <a:lnTo>
                  <a:pt x="8196876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013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013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85803"/>
            <a:ext cx="6705600" cy="3047815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3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charcoal background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990600" y="3810000"/>
            <a:ext cx="6705600" cy="914400"/>
          </a:xfrm>
        </p:spPr>
        <p:txBody>
          <a:bodyPr>
            <a:noAutofit/>
          </a:bodyPr>
          <a:lstStyle>
            <a:lvl1pPr marL="0" indent="0">
              <a:spcBef>
                <a:spcPts val="450"/>
              </a:spcBef>
              <a:buNone/>
              <a:defRPr sz="2100" baseline="0">
                <a:solidFill>
                  <a:schemeClr val="bg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793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HIT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216" y="381000"/>
            <a:ext cx="9456737" cy="2286000"/>
          </a:xfrm>
        </p:spPr>
        <p:txBody>
          <a:bodyPr>
            <a:noAutofit/>
          </a:bodyPr>
          <a:lstStyle>
            <a:lvl1pPr marL="288029" indent="-288029">
              <a:lnSpc>
                <a:spcPct val="8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“Click to add quote here. Type quotation marks before and after text.”</a:t>
            </a:r>
            <a:endParaRPr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728054" y="2819400"/>
            <a:ext cx="9031897" cy="13716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500" baseline="0"/>
            </a:lvl1pPr>
            <a:lvl2pPr marL="0" indent="0">
              <a:spcBef>
                <a:spcPts val="0"/>
              </a:spcBef>
              <a:buFontTx/>
              <a:buNone/>
              <a:defRPr sz="1500"/>
            </a:lvl2pPr>
            <a:lvl3pPr marL="0" indent="0">
              <a:spcBef>
                <a:spcPts val="0"/>
              </a:spcBef>
              <a:buFontTx/>
              <a:buNone/>
              <a:defRPr sz="1500"/>
            </a:lvl3pPr>
            <a:lvl4pPr marL="0" indent="0">
              <a:spcBef>
                <a:spcPts val="0"/>
              </a:spcBef>
              <a:buFontTx/>
              <a:buNone/>
              <a:defRPr sz="1500"/>
            </a:lvl4pPr>
            <a:lvl5pPr marL="0" indent="0">
              <a:spcBef>
                <a:spcPts val="0"/>
              </a:spcBef>
              <a:buFontTx/>
              <a:buNone/>
              <a:defRPr sz="1500"/>
            </a:lvl5pPr>
            <a:lvl6pPr marL="0" indent="0">
              <a:spcBef>
                <a:spcPts val="0"/>
              </a:spcBef>
              <a:buFontTx/>
              <a:buNone/>
              <a:defRPr sz="1500"/>
            </a:lvl6pPr>
            <a:lvl7pPr marL="0" indent="0">
              <a:spcBef>
                <a:spcPts val="0"/>
              </a:spcBef>
              <a:buFontTx/>
              <a:buNone/>
              <a:defRPr sz="1500"/>
            </a:lvl7pPr>
            <a:lvl8pPr marL="0" indent="0">
              <a:spcBef>
                <a:spcPts val="0"/>
              </a:spcBef>
              <a:buFontTx/>
              <a:buNone/>
              <a:defRPr sz="1500"/>
            </a:lvl8pPr>
            <a:lvl9pPr marL="0" indent="0">
              <a:spcBef>
                <a:spcPts val="0"/>
              </a:spcBef>
              <a:buFontTx/>
              <a:buNone/>
              <a:defRPr sz="1500"/>
            </a:lvl9pPr>
          </a:lstStyle>
          <a:p>
            <a:r>
              <a:rPr lang="en-US" dirty="0"/>
              <a:t>—Quote attribution — name, title and company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54ACD-BEB7-4258-A5F3-653792456C00}" type="datetime4">
              <a:rPr lang="en-US" smtClean="0"/>
              <a:t>October 10, 2019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728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CHARCOAL BG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216" y="381000"/>
            <a:ext cx="9456737" cy="2286000"/>
          </a:xfrm>
        </p:spPr>
        <p:txBody>
          <a:bodyPr>
            <a:noAutofit/>
          </a:bodyPr>
          <a:lstStyle>
            <a:lvl1pPr marL="288029" indent="-288029">
              <a:lnSpc>
                <a:spcPct val="8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“Click to add quote here. Type quotation marks before and after text.”</a:t>
            </a:r>
            <a:endParaRPr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2819400"/>
            <a:ext cx="9074149" cy="13716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500"/>
            </a:lvl1pPr>
            <a:lvl2pPr marL="0" indent="0">
              <a:spcBef>
                <a:spcPts val="0"/>
              </a:spcBef>
              <a:buFontTx/>
              <a:buNone/>
              <a:defRPr sz="1500"/>
            </a:lvl2pPr>
            <a:lvl3pPr marL="0" indent="0">
              <a:spcBef>
                <a:spcPts val="0"/>
              </a:spcBef>
              <a:buFontTx/>
              <a:buNone/>
              <a:defRPr sz="1500"/>
            </a:lvl3pPr>
            <a:lvl4pPr marL="0" indent="0">
              <a:spcBef>
                <a:spcPts val="0"/>
              </a:spcBef>
              <a:buFontTx/>
              <a:buNone/>
              <a:defRPr sz="1500"/>
            </a:lvl4pPr>
            <a:lvl5pPr marL="0" indent="0">
              <a:spcBef>
                <a:spcPts val="0"/>
              </a:spcBef>
              <a:buFontTx/>
              <a:buNone/>
              <a:defRPr sz="1500"/>
            </a:lvl5pPr>
            <a:lvl6pPr marL="0" indent="0">
              <a:spcBef>
                <a:spcPts val="0"/>
              </a:spcBef>
              <a:buFontTx/>
              <a:buNone/>
              <a:defRPr sz="1500"/>
            </a:lvl6pPr>
            <a:lvl7pPr marL="0" indent="0">
              <a:spcBef>
                <a:spcPts val="0"/>
              </a:spcBef>
              <a:buFontTx/>
              <a:buNone/>
              <a:defRPr sz="1500"/>
            </a:lvl7pPr>
            <a:lvl8pPr marL="0" indent="0">
              <a:spcBef>
                <a:spcPts val="0"/>
              </a:spcBef>
              <a:buFontTx/>
              <a:buNone/>
              <a:defRPr sz="1500"/>
            </a:lvl8pPr>
            <a:lvl9pPr marL="0" indent="0">
              <a:spcBef>
                <a:spcPts val="0"/>
              </a:spcBef>
              <a:buFontTx/>
              <a:buNone/>
              <a:defRPr sz="1500"/>
            </a:lvl9pPr>
          </a:lstStyle>
          <a:p>
            <a:r>
              <a:rPr lang="en-US" dirty="0"/>
              <a:t>—Quote attribution — name, title and company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C1EB-F401-4F7B-BD9C-AAA165C9F3D7}" type="datetime4">
              <a:rPr lang="en-US" smtClean="0"/>
              <a:t>October 10, 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B016F8AB-BCEA-4347-8BA6-BE776009BC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525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1CC87-9C4B-4D13-B529-5EAF641302E2}" type="datetime4">
              <a:rPr lang="en-US" smtClean="0"/>
              <a:t>October 10, 2019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889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443" y="521208"/>
            <a:ext cx="10969943" cy="411480"/>
          </a:xfrm>
        </p:spPr>
        <p:txBody>
          <a:bodyPr wrap="square">
            <a:noAutofit/>
          </a:bodyPr>
          <a:lstStyle>
            <a:lvl1pPr>
              <a:defRPr baseline="0"/>
            </a:lvl1pPr>
          </a:lstStyle>
          <a:p>
            <a:r>
              <a:rPr dirty="0"/>
              <a:t>Click to add one-line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3" y="934240"/>
            <a:ext cx="10969943" cy="381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 baseline="0"/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t>Click to add one-line subtitle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4"/>
            <a:ext cx="10969784" cy="4571999"/>
          </a:xfrm>
        </p:spPr>
        <p:txBody>
          <a:bodyPr/>
          <a:lstStyle>
            <a:lvl1pPr>
              <a:defRPr sz="18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3DC54-2A66-493A-80B5-8303FBA5D0AD}" type="datetime4">
              <a:rPr lang="en-US" smtClean="0"/>
              <a:t>October 10, 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920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09443" y="521208"/>
            <a:ext cx="10969943" cy="411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dirty="0"/>
              <a:t>Click to add one-line title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3" y="934240"/>
            <a:ext cx="10969943" cy="381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 baseline="0"/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t>Click to add one-line subtitle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E3265-88A3-4C30-AE11-BFDF645909E9}" type="datetime4">
              <a:rPr lang="en-US" smtClean="0"/>
              <a:t>October 10, 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033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049003" y="6430871"/>
            <a:ext cx="533399" cy="232147"/>
          </a:xfrm>
        </p:spPr>
        <p:txBody>
          <a:bodyPr/>
          <a:lstStyle/>
          <a:p>
            <a:fld id="{B016F8AB-BCEA-4347-8BA6-BE776009BC8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559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W/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049003" y="6430871"/>
            <a:ext cx="533399" cy="232147"/>
          </a:xfrm>
        </p:spPr>
        <p:txBody>
          <a:bodyPr/>
          <a:lstStyle/>
          <a:p>
            <a:fld id="{B016F8AB-BCEA-4347-8BA6-BE776009BC89}" type="slidenum">
              <a:rPr/>
              <a:pPr/>
              <a:t>‹#›</a:t>
            </a:fld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9443" y="1828802"/>
            <a:ext cx="2659063" cy="192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88170" y="1828802"/>
            <a:ext cx="2659063" cy="192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166895" y="1828802"/>
            <a:ext cx="2659063" cy="192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945623" y="1828802"/>
            <a:ext cx="2659063" cy="192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609443" y="3810002"/>
            <a:ext cx="2659063" cy="1431925"/>
          </a:xfrm>
          <a:solidFill>
            <a:schemeClr val="accent5"/>
          </a:solidFill>
        </p:spPr>
        <p:txBody>
          <a:bodyPr lIns="182880" tIns="182880" rIns="182880" bIns="18288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3388170" y="3810002"/>
            <a:ext cx="2659063" cy="1431925"/>
          </a:xfrm>
          <a:solidFill>
            <a:schemeClr val="accent5"/>
          </a:solidFill>
        </p:spPr>
        <p:txBody>
          <a:bodyPr lIns="182880" tIns="182880" rIns="182880" bIns="18288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6166897" y="3810002"/>
            <a:ext cx="2659063" cy="1431925"/>
          </a:xfrm>
          <a:solidFill>
            <a:schemeClr val="accent5"/>
          </a:solidFill>
        </p:spPr>
        <p:txBody>
          <a:bodyPr lIns="182880" tIns="182880" rIns="182880" bIns="18288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8945623" y="3810002"/>
            <a:ext cx="2659063" cy="1431925"/>
          </a:xfrm>
          <a:solidFill>
            <a:schemeClr val="accent5"/>
          </a:solidFill>
        </p:spPr>
        <p:txBody>
          <a:bodyPr lIns="182880" tIns="182880" rIns="182880" bIns="18288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59438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CUSTOM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662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848600" cy="457200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ltGray">
          <a:xfrm>
            <a:off x="8610600" y="1524000"/>
            <a:ext cx="2968784" cy="45720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675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1722-4B46-4353-B583-721651D61489}" type="datetime4">
              <a:rPr lang="en-US" smtClean="0"/>
              <a:t>October 10, 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478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9440" y="1524000"/>
            <a:ext cx="6705760" cy="4572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35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543800" y="1524000"/>
            <a:ext cx="4035584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B1958-F972-48E2-B30C-3D9C71EE7ED1}" type="datetime4">
              <a:rPr lang="en-US" smtClean="0"/>
              <a:t>October 10, 2019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808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9440" y="1524000"/>
            <a:ext cx="6705760" cy="4572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35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ltGray">
          <a:xfrm>
            <a:off x="7467601" y="1524000"/>
            <a:ext cx="4111784" cy="45720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675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CF142-9C82-4C83-9B6A-8077B879C1B8}" type="datetime4">
              <a:rPr lang="en-US" smtClean="0"/>
              <a:t>October 10, 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808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RIGHT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519237"/>
            <a:ext cx="5257800" cy="547564"/>
          </a:xfrm>
        </p:spPr>
        <p:txBody>
          <a:bodyPr anchor="t"/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1219200"/>
            <a:ext cx="5257800" cy="4876800"/>
          </a:xfrm>
          <a:noFill/>
        </p:spPr>
        <p:txBody>
          <a:bodyPr lIns="0" tIns="0" rIns="0" bIns="0">
            <a:noAutofit/>
          </a:bodyPr>
          <a:lstStyle>
            <a:lvl1pPr marL="0" indent="0">
              <a:spcBef>
                <a:spcPts val="675"/>
              </a:spcBef>
              <a:buNone/>
              <a:defRPr sz="1350">
                <a:solidFill>
                  <a:schemeClr val="tx2"/>
                </a:solidFill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96002" y="519237"/>
            <a:ext cx="5486399" cy="5576764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35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59EE5-F25B-4563-AE58-6B042DD986DA}" type="datetime4">
              <a:rPr lang="en-US" smtClean="0"/>
              <a:t>October 10, 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052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S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09443" y="519237"/>
            <a:ext cx="10969943" cy="852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8013" y="1524000"/>
            <a:ext cx="5312664" cy="33528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35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ltGray">
          <a:xfrm>
            <a:off x="609440" y="4953000"/>
            <a:ext cx="5312664" cy="11430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675"/>
              </a:spcBef>
              <a:buNone/>
              <a:defRPr sz="1350">
                <a:solidFill>
                  <a:schemeClr val="bg1"/>
                </a:solidFill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 bwMode="ltGray">
          <a:xfrm>
            <a:off x="6266720" y="1524000"/>
            <a:ext cx="5312664" cy="33528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35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 bwMode="ltGray">
          <a:xfrm>
            <a:off x="6266720" y="4953000"/>
            <a:ext cx="5312664" cy="11430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675"/>
              </a:spcBef>
              <a:buNone/>
              <a:defRPr sz="1350">
                <a:solidFill>
                  <a:schemeClr val="bg1"/>
                </a:solidFill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AB0D1-A256-4DFA-8583-35D5EE4CD0DF}" type="datetime4">
              <a:rPr lang="en-US" smtClean="0"/>
              <a:t>October 10, 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Confidential | Internal Use Only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1163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/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8013" y="1524000"/>
            <a:ext cx="3429000" cy="2667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35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ltGray">
          <a:xfrm>
            <a:off x="609440" y="4267200"/>
            <a:ext cx="3429000" cy="18288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675"/>
              </a:spcBef>
              <a:buNone/>
              <a:defRPr sz="1350">
                <a:solidFill>
                  <a:schemeClr val="bg1"/>
                </a:solidFill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 bwMode="ltGray">
          <a:xfrm>
            <a:off x="4381500" y="1524000"/>
            <a:ext cx="3429000" cy="2667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35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 bwMode="ltGray">
          <a:xfrm>
            <a:off x="4381500" y="4267200"/>
            <a:ext cx="3429000" cy="18288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675"/>
              </a:spcBef>
              <a:buNone/>
              <a:defRPr sz="1350">
                <a:solidFill>
                  <a:schemeClr val="bg1"/>
                </a:solidFill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 bwMode="ltGray">
          <a:xfrm>
            <a:off x="8150384" y="1524000"/>
            <a:ext cx="3429000" cy="2667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35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 bwMode="ltGray">
          <a:xfrm>
            <a:off x="8150384" y="4267200"/>
            <a:ext cx="3429000" cy="18288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675"/>
              </a:spcBef>
              <a:buNone/>
              <a:defRPr sz="1350">
                <a:solidFill>
                  <a:schemeClr val="bg1"/>
                </a:solidFill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CA58-86AD-4F40-BF66-913A1183EE47}" type="datetime4">
              <a:rPr lang="en-US" smtClean="0"/>
              <a:t>October 10, 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Private | </a:t>
            </a:r>
            <a:r>
              <a:rPr lang="en-US" dirty="0" err="1"/>
              <a:t>Confidentia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34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0" y="0"/>
            <a:ext cx="12192000" cy="6858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35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288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/B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457200" y="457200"/>
            <a:ext cx="11277600" cy="59436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35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4321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/TITLE &amp;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608012" y="437707"/>
            <a:ext cx="10972800" cy="9144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sz="1013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5FD8143-BFA3-46F8-9B90-B0E5CFAF7F7C}" type="datetime4">
              <a:rPr lang="en-US" smtClean="0"/>
              <a:t>October 10,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Private | Confidential | Internal Use Only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016F8AB-BCEA-4347-8BA6-BE776009BC89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8012" y="990600"/>
            <a:ext cx="10972800" cy="50292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35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443" y="519237"/>
            <a:ext cx="10969943" cy="471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048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3365-AE27-4AA8-B224-3AC0D3BE0EC1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1B3DB-2E04-44C7-A23B-FE62C0C84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8571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3365-AE27-4AA8-B224-3AC0D3BE0EC1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1B3DB-2E04-44C7-A23B-FE62C0C84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0228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523365-AE27-4AA8-B224-3AC0D3BE0EC1}" type="datetimeFigureOut">
              <a:rPr kumimoji="0" lang="en-US" sz="525" b="0" i="0" u="none" strike="noStrike" kern="1200" cap="none" spc="0" normalizeH="0" baseline="0" noProof="0" smtClean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10/10/2019</a:t>
            </a:fld>
            <a:endParaRPr kumimoji="0" lang="en-US" sz="525" b="0" i="0" u="none" strike="noStrike" kern="1200" cap="none" spc="0" normalizeH="0" baseline="0" noProof="0">
              <a:ln>
                <a:noFill/>
              </a:ln>
              <a:solidFill>
                <a:srgbClr val="45484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525" b="0" i="0" u="none" strike="noStrike" kern="1200" cap="none" spc="0" normalizeH="0" baseline="0" noProof="0">
              <a:ln>
                <a:noFill/>
              </a:ln>
              <a:solidFill>
                <a:srgbClr val="45484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161B3DB-2E04-44C7-A23B-FE62C0C841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D879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D879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388179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— MILLIMAN — STEEL B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Single Corner Rectangle 5"/>
          <p:cNvSpPr/>
          <p:nvPr userDrawn="1"/>
        </p:nvSpPr>
        <p:spPr bwMode="ltGray">
          <a:xfrm rot="10800000" flipH="1">
            <a:off x="533400" y="533400"/>
            <a:ext cx="8188411" cy="5791200"/>
          </a:xfrm>
          <a:prstGeom prst="snip1Rect">
            <a:avLst/>
          </a:prstGeom>
          <a:solidFill>
            <a:schemeClr val="bg1">
              <a:alpha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>
              <a:solidFill>
                <a:srgbClr val="0A4977"/>
              </a:solidFill>
            </a:endParaRPr>
          </a:p>
        </p:txBody>
      </p:sp>
      <p:sp>
        <p:nvSpPr>
          <p:cNvPr id="14" name="Title 4"/>
          <p:cNvSpPr>
            <a:spLocks noGrp="1"/>
          </p:cNvSpPr>
          <p:nvPr>
            <p:ph type="title" hasCustomPrompt="1"/>
          </p:nvPr>
        </p:nvSpPr>
        <p:spPr>
          <a:xfrm>
            <a:off x="990601" y="1524000"/>
            <a:ext cx="6781800" cy="3505200"/>
          </a:xfrm>
          <a:noFill/>
        </p:spPr>
        <p:txBody>
          <a:bodyPr wrap="square" lIns="0" rIns="0" bIns="0" anchor="b" anchorCtr="0">
            <a:noAutofit/>
          </a:bodyPr>
          <a:lstStyle>
            <a:lvl1pPr>
              <a:lnSpc>
                <a:spcPct val="80000"/>
              </a:lnSpc>
              <a:defRPr sz="4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slide steel background. Click </a:t>
            </a:r>
            <a:br>
              <a:rPr lang="en-US" dirty="0"/>
            </a:br>
            <a:r>
              <a:rPr lang="en-US" dirty="0"/>
              <a:t>here to add title.</a:t>
            </a:r>
            <a:endParaRPr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54102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57150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0" y="1016029"/>
            <a:ext cx="1554375" cy="43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68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— MILLIMAN — SLATE BG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Single Corner Rectangle 7"/>
          <p:cNvSpPr/>
          <p:nvPr userDrawn="1"/>
        </p:nvSpPr>
        <p:spPr bwMode="ltGray">
          <a:xfrm rot="10800000" flipH="1">
            <a:off x="533400" y="533400"/>
            <a:ext cx="8188411" cy="5791200"/>
          </a:xfrm>
          <a:prstGeom prst="snip1Rect">
            <a:avLst/>
          </a:prstGeom>
          <a:solidFill>
            <a:schemeClr val="tx1"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>
              <a:solidFill>
                <a:srgbClr val="FFFFFF"/>
              </a:solidFill>
            </a:endParaRPr>
          </a:p>
        </p:txBody>
      </p:sp>
      <p:sp>
        <p:nvSpPr>
          <p:cNvPr id="12" name="Title 4"/>
          <p:cNvSpPr>
            <a:spLocks noGrp="1"/>
          </p:cNvSpPr>
          <p:nvPr>
            <p:ph type="title" hasCustomPrompt="1"/>
          </p:nvPr>
        </p:nvSpPr>
        <p:spPr>
          <a:xfrm>
            <a:off x="990601" y="1524000"/>
            <a:ext cx="6781800" cy="3505200"/>
          </a:xfrm>
          <a:noFill/>
        </p:spPr>
        <p:txBody>
          <a:bodyPr wrap="square" lIns="0" rIns="0" bIns="0" anchor="b" anchorCtr="0">
            <a:noAutofit/>
          </a:bodyPr>
          <a:lstStyle>
            <a:lvl1pPr>
              <a:lnSpc>
                <a:spcPct val="80000"/>
              </a:lnSpc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slate background. Click </a:t>
            </a:r>
            <a:br>
              <a:rPr lang="en-US" dirty="0"/>
            </a:br>
            <a:r>
              <a:rPr lang="en-US" dirty="0"/>
              <a:t>here to add title.</a:t>
            </a:r>
            <a:endParaRPr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54102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57150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>
              <a:solidFill>
                <a:srgbClr val="0A4977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1" y="1016029"/>
            <a:ext cx="1554379" cy="3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32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— MILLIMAN — BLUE B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nip Single Corner Rectangle 19"/>
          <p:cNvSpPr/>
          <p:nvPr userDrawn="1"/>
        </p:nvSpPr>
        <p:spPr bwMode="ltGray">
          <a:xfrm rot="10800000" flipH="1">
            <a:off x="533400" y="533400"/>
            <a:ext cx="8188411" cy="5791200"/>
          </a:xfrm>
          <a:prstGeom prst="snip1Rect">
            <a:avLst/>
          </a:prstGeom>
          <a:solidFill>
            <a:schemeClr val="tx2">
              <a:lumMod val="5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>
              <a:solidFill>
                <a:srgbClr val="0A4977"/>
              </a:solidFill>
            </a:endParaRPr>
          </a:p>
        </p:txBody>
      </p:sp>
      <p:sp>
        <p:nvSpPr>
          <p:cNvPr id="16" name="Title 4"/>
          <p:cNvSpPr>
            <a:spLocks noGrp="1"/>
          </p:cNvSpPr>
          <p:nvPr>
            <p:ph type="title" hasCustomPrompt="1"/>
          </p:nvPr>
        </p:nvSpPr>
        <p:spPr>
          <a:xfrm>
            <a:off x="990601" y="1524000"/>
            <a:ext cx="6781800" cy="3505200"/>
          </a:xfrm>
          <a:noFill/>
        </p:spPr>
        <p:txBody>
          <a:bodyPr wrap="square" lIns="0" rIns="0" bIns="0" anchor="b" anchorCtr="0">
            <a:noAutofit/>
          </a:bodyPr>
          <a:lstStyle>
            <a:lvl1pPr>
              <a:lnSpc>
                <a:spcPct val="80000"/>
              </a:lnSpc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blue background. Click </a:t>
            </a:r>
            <a:br>
              <a:rPr lang="en-US" dirty="0"/>
            </a:br>
            <a:r>
              <a:rPr lang="en-US" dirty="0"/>
              <a:t>here to add title.</a:t>
            </a:r>
            <a:endParaRPr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54102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57150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1" y="1016029"/>
            <a:ext cx="1554379" cy="3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05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— MILLIMAN — CHARCOAL B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Single Corner Rectangle 7"/>
          <p:cNvSpPr/>
          <p:nvPr userDrawn="1"/>
        </p:nvSpPr>
        <p:spPr bwMode="ltGray">
          <a:xfrm rot="10800000" flipH="1">
            <a:off x="533400" y="533400"/>
            <a:ext cx="8188411" cy="5791200"/>
          </a:xfrm>
          <a:prstGeom prst="snip1Rect">
            <a:avLst/>
          </a:prstGeom>
          <a:solidFill>
            <a:schemeClr val="accent1">
              <a:lumMod val="5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>
              <a:solidFill>
                <a:srgbClr val="0A4977"/>
              </a:solidFill>
            </a:endParaRPr>
          </a:p>
        </p:txBody>
      </p:sp>
      <p:sp>
        <p:nvSpPr>
          <p:cNvPr id="11" name="Title 4"/>
          <p:cNvSpPr>
            <a:spLocks noGrp="1"/>
          </p:cNvSpPr>
          <p:nvPr>
            <p:ph type="title" hasCustomPrompt="1"/>
          </p:nvPr>
        </p:nvSpPr>
        <p:spPr>
          <a:xfrm>
            <a:off x="990601" y="1524000"/>
            <a:ext cx="6781800" cy="3505200"/>
          </a:xfrm>
          <a:noFill/>
        </p:spPr>
        <p:txBody>
          <a:bodyPr wrap="square" lIns="0" rIns="0" bIns="0" anchor="b" anchorCtr="0">
            <a:noAutofit/>
          </a:bodyPr>
          <a:lstStyle>
            <a:lvl1pPr>
              <a:lnSpc>
                <a:spcPct val="80000"/>
              </a:lnSpc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charcoal background. Click </a:t>
            </a:r>
            <a:br>
              <a:rPr lang="en-US" dirty="0"/>
            </a:br>
            <a:r>
              <a:rPr lang="en-US" dirty="0"/>
              <a:t>here to add title.</a:t>
            </a:r>
            <a:endParaRPr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54102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57150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1" y="1016029"/>
            <a:ext cx="1554379" cy="3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48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— STEEL B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 userDrawn="1"/>
        </p:nvSpPr>
        <p:spPr bwMode="ltGray">
          <a:xfrm rot="10800000" flipH="1">
            <a:off x="533401" y="0"/>
            <a:ext cx="8196876" cy="4953000"/>
          </a:xfrm>
          <a:custGeom>
            <a:avLst/>
            <a:gdLst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5791200 h 5791200"/>
              <a:gd name="connsiteX5" fmla="*/ 0 w 8188410"/>
              <a:gd name="connsiteY5" fmla="*/ 0 h 5791200"/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4953000 h 5791200"/>
              <a:gd name="connsiteX5" fmla="*/ 0 w 8188410"/>
              <a:gd name="connsiteY5" fmla="*/ 0 h 5791200"/>
              <a:gd name="connsiteX0" fmla="*/ 0 w 8196876"/>
              <a:gd name="connsiteY0" fmla="*/ 0 h 4953000"/>
              <a:gd name="connsiteX1" fmla="*/ 7223191 w 8196876"/>
              <a:gd name="connsiteY1" fmla="*/ 0 h 4953000"/>
              <a:gd name="connsiteX2" fmla="*/ 8188410 w 8196876"/>
              <a:gd name="connsiteY2" fmla="*/ 965219 h 4953000"/>
              <a:gd name="connsiteX3" fmla="*/ 8196876 w 8196876"/>
              <a:gd name="connsiteY3" fmla="*/ 4953000 h 4953000"/>
              <a:gd name="connsiteX4" fmla="*/ 0 w 8196876"/>
              <a:gd name="connsiteY4" fmla="*/ 4953000 h 4953000"/>
              <a:gd name="connsiteX5" fmla="*/ 0 w 8196876"/>
              <a:gd name="connsiteY5" fmla="*/ 0 h 495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6876" h="4953000">
                <a:moveTo>
                  <a:pt x="0" y="0"/>
                </a:moveTo>
                <a:lnTo>
                  <a:pt x="7223191" y="0"/>
                </a:lnTo>
                <a:lnTo>
                  <a:pt x="8188410" y="965219"/>
                </a:lnTo>
                <a:lnTo>
                  <a:pt x="8196876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>
              <a:solidFill>
                <a:srgbClr val="0A4977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85801"/>
            <a:ext cx="6705600" cy="3047815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4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steel background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990600" y="3810000"/>
            <a:ext cx="6705600" cy="91440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2800" baseline="0">
                <a:solidFill>
                  <a:schemeClr val="tx2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009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— SLATE BG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 userDrawn="1"/>
        </p:nvSpPr>
        <p:spPr bwMode="ltGray">
          <a:xfrm rot="10800000" flipH="1">
            <a:off x="533401" y="0"/>
            <a:ext cx="8196876" cy="4953000"/>
          </a:xfrm>
          <a:custGeom>
            <a:avLst/>
            <a:gdLst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5791200 h 5791200"/>
              <a:gd name="connsiteX5" fmla="*/ 0 w 8188410"/>
              <a:gd name="connsiteY5" fmla="*/ 0 h 5791200"/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4953000 h 5791200"/>
              <a:gd name="connsiteX5" fmla="*/ 0 w 8188410"/>
              <a:gd name="connsiteY5" fmla="*/ 0 h 5791200"/>
              <a:gd name="connsiteX0" fmla="*/ 0 w 8196876"/>
              <a:gd name="connsiteY0" fmla="*/ 0 h 4953000"/>
              <a:gd name="connsiteX1" fmla="*/ 7223191 w 8196876"/>
              <a:gd name="connsiteY1" fmla="*/ 0 h 4953000"/>
              <a:gd name="connsiteX2" fmla="*/ 8188410 w 8196876"/>
              <a:gd name="connsiteY2" fmla="*/ 965219 h 4953000"/>
              <a:gd name="connsiteX3" fmla="*/ 8196876 w 8196876"/>
              <a:gd name="connsiteY3" fmla="*/ 4953000 h 4953000"/>
              <a:gd name="connsiteX4" fmla="*/ 0 w 8196876"/>
              <a:gd name="connsiteY4" fmla="*/ 4953000 h 4953000"/>
              <a:gd name="connsiteX5" fmla="*/ 0 w 8196876"/>
              <a:gd name="connsiteY5" fmla="*/ 0 h 495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6876" h="4953000">
                <a:moveTo>
                  <a:pt x="0" y="0"/>
                </a:moveTo>
                <a:lnTo>
                  <a:pt x="7223191" y="0"/>
                </a:lnTo>
                <a:lnTo>
                  <a:pt x="8188410" y="965219"/>
                </a:lnTo>
                <a:lnTo>
                  <a:pt x="8196876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>
              <a:solidFill>
                <a:srgbClr val="0A4977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85801"/>
            <a:ext cx="6705600" cy="3047815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slate background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990600" y="3810000"/>
            <a:ext cx="6705600" cy="91440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2800" baseline="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457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— BLUE B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 userDrawn="1"/>
        </p:nvSpPr>
        <p:spPr bwMode="ltGray">
          <a:xfrm rot="10800000" flipH="1">
            <a:off x="533401" y="0"/>
            <a:ext cx="8196876" cy="4953000"/>
          </a:xfrm>
          <a:custGeom>
            <a:avLst/>
            <a:gdLst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5791200 h 5791200"/>
              <a:gd name="connsiteX5" fmla="*/ 0 w 8188410"/>
              <a:gd name="connsiteY5" fmla="*/ 0 h 5791200"/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4953000 h 5791200"/>
              <a:gd name="connsiteX5" fmla="*/ 0 w 8188410"/>
              <a:gd name="connsiteY5" fmla="*/ 0 h 5791200"/>
              <a:gd name="connsiteX0" fmla="*/ 0 w 8196876"/>
              <a:gd name="connsiteY0" fmla="*/ 0 h 4953000"/>
              <a:gd name="connsiteX1" fmla="*/ 7223191 w 8196876"/>
              <a:gd name="connsiteY1" fmla="*/ 0 h 4953000"/>
              <a:gd name="connsiteX2" fmla="*/ 8188410 w 8196876"/>
              <a:gd name="connsiteY2" fmla="*/ 965219 h 4953000"/>
              <a:gd name="connsiteX3" fmla="*/ 8196876 w 8196876"/>
              <a:gd name="connsiteY3" fmla="*/ 4953000 h 4953000"/>
              <a:gd name="connsiteX4" fmla="*/ 0 w 8196876"/>
              <a:gd name="connsiteY4" fmla="*/ 4953000 h 4953000"/>
              <a:gd name="connsiteX5" fmla="*/ 0 w 8196876"/>
              <a:gd name="connsiteY5" fmla="*/ 0 h 495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6876" h="4953000">
                <a:moveTo>
                  <a:pt x="0" y="0"/>
                </a:moveTo>
                <a:lnTo>
                  <a:pt x="7223191" y="0"/>
                </a:lnTo>
                <a:lnTo>
                  <a:pt x="8188410" y="965219"/>
                </a:lnTo>
                <a:lnTo>
                  <a:pt x="8196876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>
              <a:solidFill>
                <a:srgbClr val="0A4977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85801"/>
            <a:ext cx="6705600" cy="3047815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blue background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990600" y="3810000"/>
            <a:ext cx="6705600" cy="91440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2800" baseline="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661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— CHARCOAL B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 userDrawn="1"/>
        </p:nvSpPr>
        <p:spPr bwMode="ltGray">
          <a:xfrm rot="10800000" flipH="1">
            <a:off x="533401" y="0"/>
            <a:ext cx="8196876" cy="4953000"/>
          </a:xfrm>
          <a:custGeom>
            <a:avLst/>
            <a:gdLst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5791200 h 5791200"/>
              <a:gd name="connsiteX5" fmla="*/ 0 w 8188410"/>
              <a:gd name="connsiteY5" fmla="*/ 0 h 5791200"/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4953000 h 5791200"/>
              <a:gd name="connsiteX5" fmla="*/ 0 w 8188410"/>
              <a:gd name="connsiteY5" fmla="*/ 0 h 5791200"/>
              <a:gd name="connsiteX0" fmla="*/ 0 w 8196876"/>
              <a:gd name="connsiteY0" fmla="*/ 0 h 4953000"/>
              <a:gd name="connsiteX1" fmla="*/ 7223191 w 8196876"/>
              <a:gd name="connsiteY1" fmla="*/ 0 h 4953000"/>
              <a:gd name="connsiteX2" fmla="*/ 8188410 w 8196876"/>
              <a:gd name="connsiteY2" fmla="*/ 965219 h 4953000"/>
              <a:gd name="connsiteX3" fmla="*/ 8196876 w 8196876"/>
              <a:gd name="connsiteY3" fmla="*/ 4953000 h 4953000"/>
              <a:gd name="connsiteX4" fmla="*/ 0 w 8196876"/>
              <a:gd name="connsiteY4" fmla="*/ 4953000 h 4953000"/>
              <a:gd name="connsiteX5" fmla="*/ 0 w 8196876"/>
              <a:gd name="connsiteY5" fmla="*/ 0 h 495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6876" h="4953000">
                <a:moveTo>
                  <a:pt x="0" y="0"/>
                </a:moveTo>
                <a:lnTo>
                  <a:pt x="7223191" y="0"/>
                </a:lnTo>
                <a:lnTo>
                  <a:pt x="8188410" y="965219"/>
                </a:lnTo>
                <a:lnTo>
                  <a:pt x="8196876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>
              <a:solidFill>
                <a:srgbClr val="0A4977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85801"/>
            <a:ext cx="6705600" cy="3047815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charcoal background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990600" y="3810000"/>
            <a:ext cx="6705600" cy="91440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2800" baseline="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695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HIT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214" y="381000"/>
            <a:ext cx="9456737" cy="2286000"/>
          </a:xfrm>
        </p:spPr>
        <p:txBody>
          <a:bodyPr>
            <a:noAutofit/>
          </a:bodyPr>
          <a:lstStyle>
            <a:lvl1pPr marL="384038" indent="-384038"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“Click to add quote here. Type quotation marks before and after text.”</a:t>
            </a:r>
            <a:endParaRPr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728053" y="2819400"/>
            <a:ext cx="9031897" cy="13716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000" baseline="0"/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r>
              <a:rPr lang="en-US" dirty="0"/>
              <a:t>—Quote attribution — name, title and company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>
              <a:solidFill>
                <a:srgbClr val="45484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45484D"/>
                </a:solidFill>
              </a:rPr>
              <a:t>Proprietary and Confidential for National General </a:t>
            </a:r>
            <a:endParaRPr dirty="0">
              <a:solidFill>
                <a:srgbClr val="45484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>
                <a:solidFill>
                  <a:srgbClr val="7D8791"/>
                </a:solidFill>
              </a:rPr>
              <a:pPr/>
              <a:t>‹#›</a:t>
            </a:fld>
            <a:endParaRPr>
              <a:solidFill>
                <a:srgbClr val="7D87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35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CHARCOAL BG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214" y="381000"/>
            <a:ext cx="9456737" cy="2286000"/>
          </a:xfrm>
        </p:spPr>
        <p:txBody>
          <a:bodyPr>
            <a:noAutofit/>
          </a:bodyPr>
          <a:lstStyle>
            <a:lvl1pPr marL="384038" indent="-384038"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“Click to add quote here. Type quotation marks before and after text.”</a:t>
            </a:r>
            <a:endParaRPr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2819400"/>
            <a:ext cx="9074149" cy="13716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000"/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r>
              <a:rPr lang="en-US" dirty="0"/>
              <a:t>—Quote attribution — name, title and company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srgbClr val="C6C9C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C6C9CA"/>
                </a:solidFill>
              </a:rPr>
              <a:t>Proprietary and Confidential for National General </a:t>
            </a:r>
            <a:endParaRPr dirty="0">
              <a:solidFill>
                <a:srgbClr val="C6C9C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B016F8AB-BCEA-4347-8BA6-BE776009BC89}" type="slidenum">
              <a:rPr lang="en-US" smtClean="0">
                <a:solidFill>
                  <a:srgbClr val="7D8791"/>
                </a:solidFill>
              </a:rPr>
              <a:pPr/>
              <a:t>‹#›</a:t>
            </a:fld>
            <a:endParaRPr lang="en-US" dirty="0">
              <a:solidFill>
                <a:srgbClr val="7D87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8483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srgbClr val="45484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45484D"/>
                </a:solidFill>
              </a:rPr>
              <a:t>Proprietary and Confidential for National General </a:t>
            </a:r>
            <a:endParaRPr dirty="0">
              <a:solidFill>
                <a:srgbClr val="45484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>
                <a:solidFill>
                  <a:srgbClr val="7D8791"/>
                </a:solidFill>
              </a:rPr>
              <a:pPr/>
              <a:t>‹#›</a:t>
            </a:fld>
            <a:endParaRPr>
              <a:solidFill>
                <a:srgbClr val="7D87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30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442" y="521208"/>
            <a:ext cx="10969943" cy="411480"/>
          </a:xfrm>
        </p:spPr>
        <p:txBody>
          <a:bodyPr wrap="square">
            <a:noAutofit/>
          </a:bodyPr>
          <a:lstStyle>
            <a:lvl1pPr>
              <a:defRPr baseline="0"/>
            </a:lvl1pPr>
          </a:lstStyle>
          <a:p>
            <a:r>
              <a:rPr dirty="0"/>
              <a:t>Click to add one-line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2" y="934240"/>
            <a:ext cx="10969943" cy="381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aseline="0"/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t>Click to add one-line subtitle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2"/>
            <a:ext cx="10969784" cy="4571999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srgbClr val="4548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45484D"/>
                </a:solidFill>
              </a:rPr>
              <a:t>Proprietary and Confidential for National General </a:t>
            </a:r>
            <a:endParaRPr dirty="0">
              <a:solidFill>
                <a:srgbClr val="4548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>
                <a:solidFill>
                  <a:srgbClr val="7D8791"/>
                </a:solidFill>
              </a:rPr>
              <a:pPr/>
              <a:t>‹#›</a:t>
            </a:fld>
            <a:endParaRPr>
              <a:solidFill>
                <a:srgbClr val="7D87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15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09442" y="521208"/>
            <a:ext cx="10969943" cy="411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dirty="0"/>
              <a:t>Click to add one-line title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2" y="934240"/>
            <a:ext cx="10969943" cy="381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aseline="0"/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t>Click to add one-line subtitle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srgbClr val="45484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45484D"/>
                </a:solidFill>
              </a:rPr>
              <a:t>Proprietary and Confidential for National General </a:t>
            </a:r>
            <a:endParaRPr dirty="0">
              <a:solidFill>
                <a:srgbClr val="45484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>
                <a:solidFill>
                  <a:srgbClr val="7D8791"/>
                </a:solidFill>
              </a:rPr>
              <a:pPr/>
              <a:t>‹#›</a:t>
            </a:fld>
            <a:endParaRPr>
              <a:solidFill>
                <a:srgbClr val="7D87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03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049002" y="6430869"/>
            <a:ext cx="533399" cy="232147"/>
          </a:xfrm>
        </p:spPr>
        <p:txBody>
          <a:bodyPr/>
          <a:lstStyle/>
          <a:p>
            <a:fld id="{B016F8AB-BCEA-4347-8BA6-BE776009BC89}" type="slidenum">
              <a:rPr>
                <a:solidFill>
                  <a:srgbClr val="7D8791"/>
                </a:solidFill>
              </a:rPr>
              <a:pPr/>
              <a:t>‹#›</a:t>
            </a:fld>
            <a:endParaRPr>
              <a:solidFill>
                <a:srgbClr val="7D87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05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W/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049002" y="6430869"/>
            <a:ext cx="533399" cy="232147"/>
          </a:xfrm>
        </p:spPr>
        <p:txBody>
          <a:bodyPr/>
          <a:lstStyle/>
          <a:p>
            <a:fld id="{B016F8AB-BCEA-4347-8BA6-BE776009BC89}" type="slidenum">
              <a:rPr>
                <a:solidFill>
                  <a:srgbClr val="7D8791"/>
                </a:solidFill>
              </a:rPr>
              <a:pPr/>
              <a:t>‹#›</a:t>
            </a:fld>
            <a:endParaRPr>
              <a:solidFill>
                <a:srgbClr val="7D8791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9442" y="1828800"/>
            <a:ext cx="2659063" cy="192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88169" y="1828800"/>
            <a:ext cx="2659063" cy="192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166894" y="1828800"/>
            <a:ext cx="2659063" cy="192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945622" y="1828800"/>
            <a:ext cx="2659063" cy="192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609442" y="3810000"/>
            <a:ext cx="2659063" cy="1431925"/>
          </a:xfrm>
          <a:solidFill>
            <a:schemeClr val="accent5"/>
          </a:solidFill>
        </p:spPr>
        <p:txBody>
          <a:bodyPr lIns="182880" tIns="182880" rIns="182880" bIns="18288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3388169" y="3810000"/>
            <a:ext cx="2659063" cy="1431925"/>
          </a:xfrm>
          <a:solidFill>
            <a:schemeClr val="accent5"/>
          </a:solidFill>
        </p:spPr>
        <p:txBody>
          <a:bodyPr lIns="182880" tIns="182880" rIns="182880" bIns="18288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6166895" y="3810000"/>
            <a:ext cx="2659063" cy="1431925"/>
          </a:xfrm>
          <a:solidFill>
            <a:schemeClr val="accent5"/>
          </a:solidFill>
        </p:spPr>
        <p:txBody>
          <a:bodyPr lIns="182880" tIns="182880" rIns="182880" bIns="18288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8945622" y="3810000"/>
            <a:ext cx="2659063" cy="1431925"/>
          </a:xfrm>
          <a:solidFill>
            <a:schemeClr val="accent5"/>
          </a:solidFill>
        </p:spPr>
        <p:txBody>
          <a:bodyPr lIns="182880" tIns="182880" rIns="182880" bIns="18288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6307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CUSTOM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261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8486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ltGray">
          <a:xfrm>
            <a:off x="8610600" y="1524000"/>
            <a:ext cx="2968784" cy="45720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2400" baseline="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srgbClr val="45484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45484D"/>
                </a:solidFill>
              </a:rPr>
              <a:t>Proprietary and Confidential for National General </a:t>
            </a:r>
            <a:endParaRPr dirty="0">
              <a:solidFill>
                <a:srgbClr val="45484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>
                <a:solidFill>
                  <a:srgbClr val="7D8791"/>
                </a:solidFill>
              </a:rPr>
              <a:pPr/>
              <a:t>‹#›</a:t>
            </a:fld>
            <a:endParaRPr>
              <a:solidFill>
                <a:srgbClr val="7D87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17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9440" y="1524000"/>
            <a:ext cx="6705760" cy="4572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543800" y="1524000"/>
            <a:ext cx="4035584" cy="4572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>
              <a:solidFill>
                <a:srgbClr val="45484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45484D"/>
                </a:solidFill>
              </a:rPr>
              <a:t>Proprietary and Confidential for National General </a:t>
            </a:r>
            <a:endParaRPr dirty="0">
              <a:solidFill>
                <a:srgbClr val="45484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>
                <a:solidFill>
                  <a:srgbClr val="7D8791"/>
                </a:solidFill>
              </a:rPr>
              <a:pPr/>
              <a:t>‹#›</a:t>
            </a:fld>
            <a:endParaRPr>
              <a:solidFill>
                <a:srgbClr val="7D87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35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9440" y="1524000"/>
            <a:ext cx="6705760" cy="4572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ltGray">
          <a:xfrm>
            <a:off x="7467601" y="1524000"/>
            <a:ext cx="4111784" cy="45720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2400" baseline="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srgbClr val="45484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45484D"/>
                </a:solidFill>
              </a:rPr>
              <a:t>Proprietary and Confidential for National General </a:t>
            </a:r>
            <a:endParaRPr dirty="0">
              <a:solidFill>
                <a:srgbClr val="45484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>
                <a:solidFill>
                  <a:srgbClr val="7D8791"/>
                </a:solidFill>
              </a:rPr>
              <a:pPr/>
              <a:t>‹#›</a:t>
            </a:fld>
            <a:endParaRPr>
              <a:solidFill>
                <a:srgbClr val="7D87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9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RIGHT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519237"/>
            <a:ext cx="5257800" cy="547564"/>
          </a:xfrm>
        </p:spPr>
        <p:txBody>
          <a:bodyPr anchor="t"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1219200"/>
            <a:ext cx="5257800" cy="4876800"/>
          </a:xfrm>
          <a:noFill/>
        </p:spPr>
        <p:txBody>
          <a:bodyPr lIns="0" tIns="0" rIns="0" bIns="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96001" y="519237"/>
            <a:ext cx="5486399" cy="5576764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srgbClr val="45484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45484D"/>
                </a:solidFill>
              </a:rPr>
              <a:t>Proprietary and Confidential for National General </a:t>
            </a:r>
            <a:endParaRPr dirty="0">
              <a:solidFill>
                <a:srgbClr val="45484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>
                <a:solidFill>
                  <a:srgbClr val="7D8791"/>
                </a:solidFill>
              </a:rPr>
              <a:pPr/>
              <a:t>‹#›</a:t>
            </a:fld>
            <a:endParaRPr>
              <a:solidFill>
                <a:srgbClr val="7D87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94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S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09442" y="519237"/>
            <a:ext cx="10969943" cy="852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8013" y="1524000"/>
            <a:ext cx="5312664" cy="33528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ltGray">
          <a:xfrm>
            <a:off x="609440" y="4953000"/>
            <a:ext cx="5312664" cy="11430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 bwMode="ltGray">
          <a:xfrm>
            <a:off x="6266720" y="1524000"/>
            <a:ext cx="5312664" cy="33528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 bwMode="ltGray">
          <a:xfrm>
            <a:off x="6266720" y="4953000"/>
            <a:ext cx="5312664" cy="11430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srgbClr val="45484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45484D"/>
                </a:solidFill>
              </a:rPr>
              <a:t>Proprietary and Confidential for National General </a:t>
            </a:r>
            <a:endParaRPr dirty="0">
              <a:solidFill>
                <a:srgbClr val="45484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>
                <a:solidFill>
                  <a:srgbClr val="7D8791"/>
                </a:solidFill>
              </a:rPr>
              <a:pPr/>
              <a:t>‹#›</a:t>
            </a:fld>
            <a:endParaRPr>
              <a:solidFill>
                <a:srgbClr val="7D87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70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/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8013" y="1524000"/>
            <a:ext cx="3429000" cy="2667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ltGray">
          <a:xfrm>
            <a:off x="609440" y="4267200"/>
            <a:ext cx="3429000" cy="18288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 bwMode="ltGray">
          <a:xfrm>
            <a:off x="4381500" y="1524000"/>
            <a:ext cx="3429000" cy="2667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 bwMode="ltGray">
          <a:xfrm>
            <a:off x="4381500" y="4267200"/>
            <a:ext cx="3429000" cy="18288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 bwMode="ltGray">
          <a:xfrm>
            <a:off x="8150384" y="1524000"/>
            <a:ext cx="3429000" cy="2667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 bwMode="ltGray">
          <a:xfrm>
            <a:off x="8150384" y="4267200"/>
            <a:ext cx="3429000" cy="18288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srgbClr val="45484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45484D"/>
                </a:solidFill>
              </a:rPr>
              <a:t>Proprietary and Confidential for National General </a:t>
            </a:r>
            <a:endParaRPr dirty="0">
              <a:solidFill>
                <a:srgbClr val="45484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F8AB-BCEA-4347-8BA6-BE776009BC89}" type="slidenum">
              <a:rPr>
                <a:solidFill>
                  <a:srgbClr val="7D8791"/>
                </a:solidFill>
              </a:rPr>
              <a:pPr/>
              <a:t>‹#›</a:t>
            </a:fld>
            <a:endParaRPr>
              <a:solidFill>
                <a:srgbClr val="7D87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20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0" y="0"/>
            <a:ext cx="12192000" cy="6858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8029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/B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457200" y="457200"/>
            <a:ext cx="11277600" cy="59436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5820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/TITLE &amp;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608012" y="437707"/>
            <a:ext cx="10972800" cy="9144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sz="1351">
              <a:solidFill>
                <a:srgbClr val="FFFFF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>
              <a:solidFill>
                <a:srgbClr val="45484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rgbClr val="45484D"/>
                </a:solidFill>
              </a:rPr>
              <a:t>Proprietary and Confidential for National General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016F8AB-BCEA-4347-8BA6-BE776009BC89}" type="slidenum">
              <a:rPr lang="uk-UA" smtClean="0">
                <a:solidFill>
                  <a:srgbClr val="7D8791"/>
                </a:solidFill>
              </a:rPr>
              <a:pPr/>
              <a:t>‹#›</a:t>
            </a:fld>
            <a:endParaRPr lang="uk-UA" dirty="0">
              <a:solidFill>
                <a:srgbClr val="7D8791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8012" y="990600"/>
            <a:ext cx="10972800" cy="50292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442" y="519237"/>
            <a:ext cx="10969943" cy="471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5150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— MILLIMAN — STEEL B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Single Corner Rectangle 5"/>
          <p:cNvSpPr/>
          <p:nvPr userDrawn="1"/>
        </p:nvSpPr>
        <p:spPr bwMode="ltGray">
          <a:xfrm rot="10800000" flipH="1">
            <a:off x="533400" y="533400"/>
            <a:ext cx="8188411" cy="5791200"/>
          </a:xfrm>
          <a:prstGeom prst="snip1Rect">
            <a:avLst/>
          </a:prstGeom>
          <a:solidFill>
            <a:schemeClr val="bg1">
              <a:alpha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4" name="Title 4"/>
          <p:cNvSpPr>
            <a:spLocks noGrp="1"/>
          </p:cNvSpPr>
          <p:nvPr>
            <p:ph type="title" hasCustomPrompt="1"/>
          </p:nvPr>
        </p:nvSpPr>
        <p:spPr>
          <a:xfrm>
            <a:off x="990601" y="1524000"/>
            <a:ext cx="6781800" cy="3505200"/>
          </a:xfrm>
          <a:noFill/>
        </p:spPr>
        <p:txBody>
          <a:bodyPr wrap="square" lIns="0" rIns="0" bIns="0" anchor="b" anchorCtr="0">
            <a:noAutofit/>
          </a:bodyPr>
          <a:lstStyle>
            <a:lvl1pPr>
              <a:lnSpc>
                <a:spcPct val="80000"/>
              </a:lnSpc>
              <a:defRPr sz="4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slide steel background. Click </a:t>
            </a:r>
            <a:br>
              <a:rPr lang="en-US" dirty="0"/>
            </a:br>
            <a:r>
              <a:rPr lang="en-US" dirty="0"/>
              <a:t>here to add title.</a:t>
            </a:r>
            <a:endParaRPr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54102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57150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0" y="1016029"/>
            <a:ext cx="1554375" cy="43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10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— MILLIMAN — SLATE BG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Single Corner Rectangle 7"/>
          <p:cNvSpPr/>
          <p:nvPr userDrawn="1"/>
        </p:nvSpPr>
        <p:spPr bwMode="ltGray">
          <a:xfrm rot="10800000" flipH="1">
            <a:off x="533400" y="533400"/>
            <a:ext cx="8188411" cy="5791200"/>
          </a:xfrm>
          <a:prstGeom prst="snip1Rect">
            <a:avLst/>
          </a:prstGeom>
          <a:solidFill>
            <a:schemeClr val="tx1"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2" name="Title 4"/>
          <p:cNvSpPr>
            <a:spLocks noGrp="1"/>
          </p:cNvSpPr>
          <p:nvPr>
            <p:ph type="title" hasCustomPrompt="1"/>
          </p:nvPr>
        </p:nvSpPr>
        <p:spPr>
          <a:xfrm>
            <a:off x="990601" y="1524000"/>
            <a:ext cx="6781800" cy="3505200"/>
          </a:xfrm>
          <a:noFill/>
        </p:spPr>
        <p:txBody>
          <a:bodyPr wrap="square" lIns="0" rIns="0" bIns="0" anchor="b" anchorCtr="0">
            <a:noAutofit/>
          </a:bodyPr>
          <a:lstStyle>
            <a:lvl1pPr>
              <a:lnSpc>
                <a:spcPct val="80000"/>
              </a:lnSpc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slate background. Click </a:t>
            </a:r>
            <a:br>
              <a:rPr lang="en-US" dirty="0"/>
            </a:br>
            <a:r>
              <a:rPr lang="en-US" dirty="0"/>
              <a:t>here to add title.</a:t>
            </a:r>
            <a:endParaRPr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54102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57150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1" y="1016029"/>
            <a:ext cx="1554379" cy="3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30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— MILLIMAN — BLUE B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nip Single Corner Rectangle 19"/>
          <p:cNvSpPr/>
          <p:nvPr userDrawn="1"/>
        </p:nvSpPr>
        <p:spPr bwMode="ltGray">
          <a:xfrm rot="10800000" flipH="1">
            <a:off x="533400" y="533400"/>
            <a:ext cx="8188411" cy="5791200"/>
          </a:xfrm>
          <a:prstGeom prst="snip1Rect">
            <a:avLst/>
          </a:prstGeom>
          <a:solidFill>
            <a:schemeClr val="tx2">
              <a:lumMod val="5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6" name="Title 4"/>
          <p:cNvSpPr>
            <a:spLocks noGrp="1"/>
          </p:cNvSpPr>
          <p:nvPr>
            <p:ph type="title" hasCustomPrompt="1"/>
          </p:nvPr>
        </p:nvSpPr>
        <p:spPr>
          <a:xfrm>
            <a:off x="990601" y="1524000"/>
            <a:ext cx="6781800" cy="3505200"/>
          </a:xfrm>
          <a:noFill/>
        </p:spPr>
        <p:txBody>
          <a:bodyPr wrap="square" lIns="0" rIns="0" bIns="0" anchor="b" anchorCtr="0">
            <a:noAutofit/>
          </a:bodyPr>
          <a:lstStyle>
            <a:lvl1pPr>
              <a:lnSpc>
                <a:spcPct val="80000"/>
              </a:lnSpc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blue background. Click </a:t>
            </a:r>
            <a:br>
              <a:rPr lang="en-US" dirty="0"/>
            </a:br>
            <a:r>
              <a:rPr lang="en-US" dirty="0"/>
              <a:t>here to add title.</a:t>
            </a:r>
            <a:endParaRPr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54102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57150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1" y="1016029"/>
            <a:ext cx="1554379" cy="3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95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— MILLIMAN — CHARCOAL B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Single Corner Rectangle 7"/>
          <p:cNvSpPr/>
          <p:nvPr userDrawn="1"/>
        </p:nvSpPr>
        <p:spPr bwMode="ltGray">
          <a:xfrm rot="10800000" flipH="1">
            <a:off x="533400" y="533400"/>
            <a:ext cx="8188411" cy="5791200"/>
          </a:xfrm>
          <a:prstGeom prst="snip1Rect">
            <a:avLst/>
          </a:prstGeom>
          <a:solidFill>
            <a:schemeClr val="accent1">
              <a:lumMod val="5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1" name="Title 4"/>
          <p:cNvSpPr>
            <a:spLocks noGrp="1"/>
          </p:cNvSpPr>
          <p:nvPr>
            <p:ph type="title" hasCustomPrompt="1"/>
          </p:nvPr>
        </p:nvSpPr>
        <p:spPr>
          <a:xfrm>
            <a:off x="990601" y="1524000"/>
            <a:ext cx="6781800" cy="3505200"/>
          </a:xfrm>
          <a:noFill/>
        </p:spPr>
        <p:txBody>
          <a:bodyPr wrap="square" lIns="0" rIns="0" bIns="0" anchor="b" anchorCtr="0">
            <a:noAutofit/>
          </a:bodyPr>
          <a:lstStyle>
            <a:lvl1pPr>
              <a:lnSpc>
                <a:spcPct val="80000"/>
              </a:lnSpc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charcoal background. Click </a:t>
            </a:r>
            <a:br>
              <a:rPr lang="en-US" dirty="0"/>
            </a:br>
            <a:r>
              <a:rPr lang="en-US" dirty="0"/>
              <a:t>here to add title.</a:t>
            </a:r>
            <a:endParaRPr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54102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5715001"/>
            <a:ext cx="6781800" cy="292131"/>
          </a:xfrm>
        </p:spPr>
        <p:txBody>
          <a:bodyPr/>
          <a:lstStyle>
            <a:lvl1pPr marL="0" indent="0">
              <a:buNone/>
              <a:defRPr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1" y="1016029"/>
            <a:ext cx="1554379" cy="3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10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— STEEL B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 userDrawn="1"/>
        </p:nvSpPr>
        <p:spPr bwMode="ltGray">
          <a:xfrm rot="10800000" flipH="1">
            <a:off x="533401" y="0"/>
            <a:ext cx="8196876" cy="4953000"/>
          </a:xfrm>
          <a:custGeom>
            <a:avLst/>
            <a:gdLst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5791200 h 5791200"/>
              <a:gd name="connsiteX5" fmla="*/ 0 w 8188410"/>
              <a:gd name="connsiteY5" fmla="*/ 0 h 5791200"/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4953000 h 5791200"/>
              <a:gd name="connsiteX5" fmla="*/ 0 w 8188410"/>
              <a:gd name="connsiteY5" fmla="*/ 0 h 5791200"/>
              <a:gd name="connsiteX0" fmla="*/ 0 w 8196876"/>
              <a:gd name="connsiteY0" fmla="*/ 0 h 4953000"/>
              <a:gd name="connsiteX1" fmla="*/ 7223191 w 8196876"/>
              <a:gd name="connsiteY1" fmla="*/ 0 h 4953000"/>
              <a:gd name="connsiteX2" fmla="*/ 8188410 w 8196876"/>
              <a:gd name="connsiteY2" fmla="*/ 965219 h 4953000"/>
              <a:gd name="connsiteX3" fmla="*/ 8196876 w 8196876"/>
              <a:gd name="connsiteY3" fmla="*/ 4953000 h 4953000"/>
              <a:gd name="connsiteX4" fmla="*/ 0 w 8196876"/>
              <a:gd name="connsiteY4" fmla="*/ 4953000 h 4953000"/>
              <a:gd name="connsiteX5" fmla="*/ 0 w 8196876"/>
              <a:gd name="connsiteY5" fmla="*/ 0 h 495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6876" h="4953000">
                <a:moveTo>
                  <a:pt x="0" y="0"/>
                </a:moveTo>
                <a:lnTo>
                  <a:pt x="7223191" y="0"/>
                </a:lnTo>
                <a:lnTo>
                  <a:pt x="8188410" y="965219"/>
                </a:lnTo>
                <a:lnTo>
                  <a:pt x="8196876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85801"/>
            <a:ext cx="6705600" cy="3047815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4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steel background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990600" y="3810000"/>
            <a:ext cx="6705600" cy="91440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2800" baseline="0">
                <a:solidFill>
                  <a:schemeClr val="tx2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413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— SLATE BG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 userDrawn="1"/>
        </p:nvSpPr>
        <p:spPr bwMode="ltGray">
          <a:xfrm rot="10800000" flipH="1">
            <a:off x="533401" y="0"/>
            <a:ext cx="8196876" cy="4953000"/>
          </a:xfrm>
          <a:custGeom>
            <a:avLst/>
            <a:gdLst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5791200 h 5791200"/>
              <a:gd name="connsiteX5" fmla="*/ 0 w 8188410"/>
              <a:gd name="connsiteY5" fmla="*/ 0 h 5791200"/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4953000 h 5791200"/>
              <a:gd name="connsiteX5" fmla="*/ 0 w 8188410"/>
              <a:gd name="connsiteY5" fmla="*/ 0 h 5791200"/>
              <a:gd name="connsiteX0" fmla="*/ 0 w 8196876"/>
              <a:gd name="connsiteY0" fmla="*/ 0 h 4953000"/>
              <a:gd name="connsiteX1" fmla="*/ 7223191 w 8196876"/>
              <a:gd name="connsiteY1" fmla="*/ 0 h 4953000"/>
              <a:gd name="connsiteX2" fmla="*/ 8188410 w 8196876"/>
              <a:gd name="connsiteY2" fmla="*/ 965219 h 4953000"/>
              <a:gd name="connsiteX3" fmla="*/ 8196876 w 8196876"/>
              <a:gd name="connsiteY3" fmla="*/ 4953000 h 4953000"/>
              <a:gd name="connsiteX4" fmla="*/ 0 w 8196876"/>
              <a:gd name="connsiteY4" fmla="*/ 4953000 h 4953000"/>
              <a:gd name="connsiteX5" fmla="*/ 0 w 8196876"/>
              <a:gd name="connsiteY5" fmla="*/ 0 h 495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6876" h="4953000">
                <a:moveTo>
                  <a:pt x="0" y="0"/>
                </a:moveTo>
                <a:lnTo>
                  <a:pt x="7223191" y="0"/>
                </a:lnTo>
                <a:lnTo>
                  <a:pt x="8188410" y="965219"/>
                </a:lnTo>
                <a:lnTo>
                  <a:pt x="8196876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85801"/>
            <a:ext cx="6705600" cy="3047815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slate background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990600" y="3810000"/>
            <a:ext cx="6705600" cy="91440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2800" baseline="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175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— BLUE B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 userDrawn="1"/>
        </p:nvSpPr>
        <p:spPr bwMode="ltGray">
          <a:xfrm rot="10800000" flipH="1">
            <a:off x="533401" y="0"/>
            <a:ext cx="8196876" cy="4953000"/>
          </a:xfrm>
          <a:custGeom>
            <a:avLst/>
            <a:gdLst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5791200 h 5791200"/>
              <a:gd name="connsiteX5" fmla="*/ 0 w 8188410"/>
              <a:gd name="connsiteY5" fmla="*/ 0 h 5791200"/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4953000 h 5791200"/>
              <a:gd name="connsiteX5" fmla="*/ 0 w 8188410"/>
              <a:gd name="connsiteY5" fmla="*/ 0 h 5791200"/>
              <a:gd name="connsiteX0" fmla="*/ 0 w 8196876"/>
              <a:gd name="connsiteY0" fmla="*/ 0 h 4953000"/>
              <a:gd name="connsiteX1" fmla="*/ 7223191 w 8196876"/>
              <a:gd name="connsiteY1" fmla="*/ 0 h 4953000"/>
              <a:gd name="connsiteX2" fmla="*/ 8188410 w 8196876"/>
              <a:gd name="connsiteY2" fmla="*/ 965219 h 4953000"/>
              <a:gd name="connsiteX3" fmla="*/ 8196876 w 8196876"/>
              <a:gd name="connsiteY3" fmla="*/ 4953000 h 4953000"/>
              <a:gd name="connsiteX4" fmla="*/ 0 w 8196876"/>
              <a:gd name="connsiteY4" fmla="*/ 4953000 h 4953000"/>
              <a:gd name="connsiteX5" fmla="*/ 0 w 8196876"/>
              <a:gd name="connsiteY5" fmla="*/ 0 h 495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6876" h="4953000">
                <a:moveTo>
                  <a:pt x="0" y="0"/>
                </a:moveTo>
                <a:lnTo>
                  <a:pt x="7223191" y="0"/>
                </a:lnTo>
                <a:lnTo>
                  <a:pt x="8188410" y="965219"/>
                </a:lnTo>
                <a:lnTo>
                  <a:pt x="8196876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85801"/>
            <a:ext cx="6705600" cy="3047815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blue background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990600" y="3810000"/>
            <a:ext cx="6705600" cy="91440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2800" baseline="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117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— CHARCOAL B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/>
          <p:cNvSpPr/>
          <p:nvPr userDrawn="1"/>
        </p:nvSpPr>
        <p:spPr bwMode="ltGray">
          <a:xfrm rot="10800000" flipH="1">
            <a:off x="533401" y="0"/>
            <a:ext cx="8196876" cy="4953000"/>
          </a:xfrm>
          <a:custGeom>
            <a:avLst/>
            <a:gdLst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5791200 h 5791200"/>
              <a:gd name="connsiteX5" fmla="*/ 0 w 8188410"/>
              <a:gd name="connsiteY5" fmla="*/ 0 h 5791200"/>
              <a:gd name="connsiteX0" fmla="*/ 0 w 8188410"/>
              <a:gd name="connsiteY0" fmla="*/ 0 h 5791200"/>
              <a:gd name="connsiteX1" fmla="*/ 7223191 w 8188410"/>
              <a:gd name="connsiteY1" fmla="*/ 0 h 5791200"/>
              <a:gd name="connsiteX2" fmla="*/ 8188410 w 8188410"/>
              <a:gd name="connsiteY2" fmla="*/ 965219 h 5791200"/>
              <a:gd name="connsiteX3" fmla="*/ 8188410 w 8188410"/>
              <a:gd name="connsiteY3" fmla="*/ 5791200 h 5791200"/>
              <a:gd name="connsiteX4" fmla="*/ 0 w 8188410"/>
              <a:gd name="connsiteY4" fmla="*/ 4953000 h 5791200"/>
              <a:gd name="connsiteX5" fmla="*/ 0 w 8188410"/>
              <a:gd name="connsiteY5" fmla="*/ 0 h 5791200"/>
              <a:gd name="connsiteX0" fmla="*/ 0 w 8196876"/>
              <a:gd name="connsiteY0" fmla="*/ 0 h 4953000"/>
              <a:gd name="connsiteX1" fmla="*/ 7223191 w 8196876"/>
              <a:gd name="connsiteY1" fmla="*/ 0 h 4953000"/>
              <a:gd name="connsiteX2" fmla="*/ 8188410 w 8196876"/>
              <a:gd name="connsiteY2" fmla="*/ 965219 h 4953000"/>
              <a:gd name="connsiteX3" fmla="*/ 8196876 w 8196876"/>
              <a:gd name="connsiteY3" fmla="*/ 4953000 h 4953000"/>
              <a:gd name="connsiteX4" fmla="*/ 0 w 8196876"/>
              <a:gd name="connsiteY4" fmla="*/ 4953000 h 4953000"/>
              <a:gd name="connsiteX5" fmla="*/ 0 w 8196876"/>
              <a:gd name="connsiteY5" fmla="*/ 0 h 495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6876" h="4953000">
                <a:moveTo>
                  <a:pt x="0" y="0"/>
                </a:moveTo>
                <a:lnTo>
                  <a:pt x="7223191" y="0"/>
                </a:lnTo>
                <a:lnTo>
                  <a:pt x="8188410" y="965219"/>
                </a:lnTo>
                <a:lnTo>
                  <a:pt x="8196876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sz="1351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1143281" y="773365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en-US" sz="1351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685801"/>
            <a:ext cx="6705600" cy="3047815"/>
          </a:xfrm>
        </p:spPr>
        <p:txBody>
          <a:bodyPr anchor="b" anchorCtr="0">
            <a:noAutofit/>
          </a:bodyPr>
          <a:lstStyle>
            <a:lvl1pPr>
              <a:lnSpc>
                <a:spcPct val="80000"/>
              </a:lnSpc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charcoal background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990600" y="3810000"/>
            <a:ext cx="6705600" cy="91440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2800" baseline="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998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HIT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214" y="381000"/>
            <a:ext cx="9456737" cy="2286000"/>
          </a:xfrm>
        </p:spPr>
        <p:txBody>
          <a:bodyPr>
            <a:noAutofit/>
          </a:bodyPr>
          <a:lstStyle>
            <a:lvl1pPr marL="384038" indent="-384038"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“Click to add quote here. Type quotation marks before and after text.”</a:t>
            </a:r>
            <a:endParaRPr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728053" y="2819400"/>
            <a:ext cx="9031897" cy="13716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000" baseline="0"/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r>
              <a:rPr lang="en-US" dirty="0"/>
              <a:t>—Quote attribution — name, title and company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Proprietary and Confidential for National General 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49002" y="6430869"/>
            <a:ext cx="533399" cy="232147"/>
          </a:xfrm>
          <a:prstGeom prst="rect">
            <a:avLst/>
          </a:prstGeom>
        </p:spPr>
        <p:txBody>
          <a:bodyPr/>
          <a:lstStyle/>
          <a:p>
            <a:fld id="{B016F8AB-BCEA-4347-8BA6-BE776009BC8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198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CHARCOAL BG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214" y="381000"/>
            <a:ext cx="9456737" cy="2286000"/>
          </a:xfrm>
        </p:spPr>
        <p:txBody>
          <a:bodyPr>
            <a:noAutofit/>
          </a:bodyPr>
          <a:lstStyle>
            <a:lvl1pPr marL="384038" indent="-384038"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“Click to add quote here. Type quotation marks before and after text.”</a:t>
            </a:r>
            <a:endParaRPr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2819400"/>
            <a:ext cx="9074149" cy="13716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000"/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r>
              <a:rPr lang="en-US" dirty="0"/>
              <a:t>—Quote attribution — name, title and company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Proprietary and Confidential for National General 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49002" y="6430869"/>
            <a:ext cx="533399" cy="2321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B016F8AB-BCEA-4347-8BA6-BE776009BC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9299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Proprietary and Confidential for National General 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049002" y="6430869"/>
            <a:ext cx="533399" cy="232147"/>
          </a:xfrm>
          <a:prstGeom prst="rect">
            <a:avLst/>
          </a:prstGeom>
        </p:spPr>
        <p:txBody>
          <a:bodyPr/>
          <a:lstStyle/>
          <a:p>
            <a:fld id="{B016F8AB-BCEA-4347-8BA6-BE776009BC8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201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442" y="521208"/>
            <a:ext cx="10969943" cy="411480"/>
          </a:xfrm>
        </p:spPr>
        <p:txBody>
          <a:bodyPr wrap="square">
            <a:noAutofit/>
          </a:bodyPr>
          <a:lstStyle>
            <a:lvl1pPr>
              <a:defRPr baseline="0"/>
            </a:lvl1pPr>
          </a:lstStyle>
          <a:p>
            <a:r>
              <a:rPr dirty="0"/>
              <a:t>Click to add one-line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2" y="934240"/>
            <a:ext cx="10969943" cy="381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aseline="0"/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t>Click to add one-line subtitle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2"/>
            <a:ext cx="10969784" cy="4571999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Proprietary and Confidential for National General 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49002" y="6430869"/>
            <a:ext cx="533399" cy="232147"/>
          </a:xfrm>
          <a:prstGeom prst="rect">
            <a:avLst/>
          </a:prstGeom>
        </p:spPr>
        <p:txBody>
          <a:bodyPr/>
          <a:lstStyle/>
          <a:p>
            <a:fld id="{B016F8AB-BCEA-4347-8BA6-BE776009BC8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576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09442" y="521208"/>
            <a:ext cx="10969943" cy="411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dirty="0"/>
              <a:t>Click to add one-line title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2" y="934240"/>
            <a:ext cx="10969943" cy="381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aseline="0"/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t>Click to add one-line subtitle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Proprietary and Confidential for National General 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49002" y="6430869"/>
            <a:ext cx="533399" cy="232147"/>
          </a:xfrm>
          <a:prstGeom prst="rect">
            <a:avLst/>
          </a:prstGeom>
        </p:spPr>
        <p:txBody>
          <a:bodyPr/>
          <a:lstStyle/>
          <a:p>
            <a:fld id="{B016F8AB-BCEA-4347-8BA6-BE776009BC8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102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049002" y="6430869"/>
            <a:ext cx="533399" cy="232147"/>
          </a:xfrm>
          <a:prstGeom prst="rect">
            <a:avLst/>
          </a:prstGeom>
        </p:spPr>
        <p:txBody>
          <a:bodyPr/>
          <a:lstStyle/>
          <a:p>
            <a:fld id="{B016F8AB-BCEA-4347-8BA6-BE776009BC8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140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W/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049002" y="6430869"/>
            <a:ext cx="533399" cy="232147"/>
          </a:xfrm>
          <a:prstGeom prst="rect">
            <a:avLst/>
          </a:prstGeom>
        </p:spPr>
        <p:txBody>
          <a:bodyPr/>
          <a:lstStyle/>
          <a:p>
            <a:fld id="{B016F8AB-BCEA-4347-8BA6-BE776009BC89}" type="slidenum">
              <a:rPr/>
              <a:pPr/>
              <a:t>‹#›</a:t>
            </a:fld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9442" y="1828800"/>
            <a:ext cx="2659063" cy="192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88169" y="1828800"/>
            <a:ext cx="2659063" cy="192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166894" y="1828800"/>
            <a:ext cx="2659063" cy="192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945622" y="1828800"/>
            <a:ext cx="2659063" cy="192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609442" y="3810000"/>
            <a:ext cx="2659063" cy="1431925"/>
          </a:xfrm>
          <a:solidFill>
            <a:schemeClr val="accent5"/>
          </a:solidFill>
        </p:spPr>
        <p:txBody>
          <a:bodyPr lIns="182880" tIns="182880" rIns="182880" bIns="18288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3388169" y="3810000"/>
            <a:ext cx="2659063" cy="1431925"/>
          </a:xfrm>
          <a:solidFill>
            <a:schemeClr val="accent5"/>
          </a:solidFill>
        </p:spPr>
        <p:txBody>
          <a:bodyPr lIns="182880" tIns="182880" rIns="182880" bIns="18288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6166895" y="3810000"/>
            <a:ext cx="2659063" cy="1431925"/>
          </a:xfrm>
          <a:solidFill>
            <a:schemeClr val="accent5"/>
          </a:solidFill>
        </p:spPr>
        <p:txBody>
          <a:bodyPr lIns="182880" tIns="182880" rIns="182880" bIns="18288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8945622" y="3810000"/>
            <a:ext cx="2659063" cy="1431925"/>
          </a:xfrm>
          <a:solidFill>
            <a:schemeClr val="accent5"/>
          </a:solidFill>
        </p:spPr>
        <p:txBody>
          <a:bodyPr lIns="182880" tIns="182880" rIns="182880" bIns="18288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51274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CUSTOM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258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8486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ltGray">
          <a:xfrm>
            <a:off x="8610600" y="1524000"/>
            <a:ext cx="2968784" cy="45720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2400" baseline="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Proprietary and Confidential for National General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049002" y="6430869"/>
            <a:ext cx="533399" cy="232147"/>
          </a:xfrm>
          <a:prstGeom prst="rect">
            <a:avLst/>
          </a:prstGeom>
        </p:spPr>
        <p:txBody>
          <a:bodyPr/>
          <a:lstStyle/>
          <a:p>
            <a:fld id="{B016F8AB-BCEA-4347-8BA6-BE776009BC8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778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9440" y="1524000"/>
            <a:ext cx="6705760" cy="4572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543800" y="1524000"/>
            <a:ext cx="4035584" cy="4572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Proprietary and Confidential for National General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049002" y="6430869"/>
            <a:ext cx="533399" cy="232147"/>
          </a:xfrm>
          <a:prstGeom prst="rect">
            <a:avLst/>
          </a:prstGeom>
        </p:spPr>
        <p:txBody>
          <a:bodyPr/>
          <a:lstStyle/>
          <a:p>
            <a:fld id="{B016F8AB-BCEA-4347-8BA6-BE776009BC8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997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9440" y="1524000"/>
            <a:ext cx="6705760" cy="4572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ltGray">
          <a:xfrm>
            <a:off x="7467601" y="1524000"/>
            <a:ext cx="4111784" cy="45720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2400" baseline="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Proprietary and Confidential for National General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049002" y="6430869"/>
            <a:ext cx="533399" cy="232147"/>
          </a:xfrm>
          <a:prstGeom prst="rect">
            <a:avLst/>
          </a:prstGeom>
        </p:spPr>
        <p:txBody>
          <a:bodyPr/>
          <a:lstStyle/>
          <a:p>
            <a:fld id="{B016F8AB-BCEA-4347-8BA6-BE776009BC8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20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RIGHT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519237"/>
            <a:ext cx="5257800" cy="547564"/>
          </a:xfrm>
        </p:spPr>
        <p:txBody>
          <a:bodyPr anchor="t"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1219200"/>
            <a:ext cx="5257800" cy="4876800"/>
          </a:xfrm>
          <a:noFill/>
        </p:spPr>
        <p:txBody>
          <a:bodyPr lIns="0" tIns="0" rIns="0" bIns="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96001" y="519237"/>
            <a:ext cx="5486399" cy="5576764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Proprietary and Confidential for National General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049002" y="6430869"/>
            <a:ext cx="533399" cy="232147"/>
          </a:xfrm>
          <a:prstGeom prst="rect">
            <a:avLst/>
          </a:prstGeom>
        </p:spPr>
        <p:txBody>
          <a:bodyPr/>
          <a:lstStyle/>
          <a:p>
            <a:fld id="{B016F8AB-BCEA-4347-8BA6-BE776009BC8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78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S W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09442" y="519237"/>
            <a:ext cx="10969943" cy="852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8013" y="1524000"/>
            <a:ext cx="5312664" cy="33528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ltGray">
          <a:xfrm>
            <a:off x="609440" y="4953000"/>
            <a:ext cx="5312664" cy="11430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 bwMode="ltGray">
          <a:xfrm>
            <a:off x="6266720" y="1524000"/>
            <a:ext cx="5312664" cy="33528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 bwMode="ltGray">
          <a:xfrm>
            <a:off x="6266720" y="4953000"/>
            <a:ext cx="5312664" cy="11430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Proprietary and Confidential for National General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049002" y="6430869"/>
            <a:ext cx="533399" cy="232147"/>
          </a:xfrm>
          <a:prstGeom prst="rect">
            <a:avLst/>
          </a:prstGeom>
        </p:spPr>
        <p:txBody>
          <a:bodyPr/>
          <a:lstStyle/>
          <a:p>
            <a:fld id="{B016F8AB-BCEA-4347-8BA6-BE776009BC8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349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/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8013" y="1524000"/>
            <a:ext cx="3429000" cy="2667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ltGray">
          <a:xfrm>
            <a:off x="609440" y="4267200"/>
            <a:ext cx="3429000" cy="18288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 bwMode="ltGray">
          <a:xfrm>
            <a:off x="4381500" y="1524000"/>
            <a:ext cx="3429000" cy="2667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 bwMode="ltGray">
          <a:xfrm>
            <a:off x="4381500" y="4267200"/>
            <a:ext cx="3429000" cy="18288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 bwMode="ltGray">
          <a:xfrm>
            <a:off x="8150384" y="1524000"/>
            <a:ext cx="3429000" cy="2667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 bwMode="ltGray">
          <a:xfrm>
            <a:off x="8150384" y="4267200"/>
            <a:ext cx="3429000" cy="1828800"/>
          </a:xfrm>
          <a:solidFill>
            <a:schemeClr val="accent1"/>
          </a:solidFill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Proprietary and Confidential for National General 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049002" y="6430869"/>
            <a:ext cx="533399" cy="232147"/>
          </a:xfrm>
          <a:prstGeom prst="rect">
            <a:avLst/>
          </a:prstGeom>
        </p:spPr>
        <p:txBody>
          <a:bodyPr/>
          <a:lstStyle/>
          <a:p>
            <a:fld id="{B016F8AB-BCEA-4347-8BA6-BE776009BC8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300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0" y="0"/>
            <a:ext cx="12192000" cy="68580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9265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/B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457200" y="457200"/>
            <a:ext cx="11277600" cy="59436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3212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/TITLE &amp;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608012" y="437707"/>
            <a:ext cx="10972800" cy="9144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sz="1351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Proprietary and Confidential for National General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>
          <a:xfrm>
            <a:off x="11049002" y="6430869"/>
            <a:ext cx="533399" cy="232147"/>
          </a:xfrm>
          <a:prstGeom prst="rect">
            <a:avLst/>
          </a:prstGeom>
        </p:spPr>
        <p:txBody>
          <a:bodyPr/>
          <a:lstStyle/>
          <a:p>
            <a:fld id="{B016F8AB-BCEA-4347-8BA6-BE776009BC89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 bwMode="ltGray">
          <a:xfrm>
            <a:off x="608012" y="990600"/>
            <a:ext cx="10972800" cy="5029200"/>
          </a:xfrm>
        </p:spPr>
        <p:txBody>
          <a:bodyPr lIns="0" tIns="457200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442" y="519237"/>
            <a:ext cx="10969943" cy="471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6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4038600"/>
            <a:ext cx="10160000" cy="1905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545793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685800"/>
            <a:ext cx="10160000" cy="914400"/>
          </a:xfrm>
          <a:prstGeom prst="rect">
            <a:avLst/>
          </a:prstGeom>
        </p:spPr>
        <p:txBody>
          <a:bodyPr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016000" y="1600200"/>
            <a:ext cx="10160000" cy="4648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476552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15900" y="6578601"/>
            <a:ext cx="284480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rgbClr val="23446D"/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80420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29" Type="http://schemas.openxmlformats.org/officeDocument/2006/relationships/slideLayout" Target="../slideLayouts/slideLayout55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slideLayout" Target="../slideLayouts/slideLayout53.xml"/><Relationship Id="rId30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26" Type="http://schemas.openxmlformats.org/officeDocument/2006/relationships/slideLayout" Target="../slideLayouts/slideLayout81.xml"/><Relationship Id="rId3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76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80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29" Type="http://schemas.openxmlformats.org/officeDocument/2006/relationships/theme" Target="../theme/theme3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78.xml"/><Relationship Id="rId28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Relationship Id="rId27" Type="http://schemas.openxmlformats.org/officeDocument/2006/relationships/slideLayout" Target="../slideLayouts/slideLayout82.xml"/><Relationship Id="rId30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slideLayout" Target="../slideLayouts/slideLayout126.xml"/><Relationship Id="rId26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11.xml"/><Relationship Id="rId21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5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128.xml"/><Relationship Id="rId29" Type="http://schemas.openxmlformats.org/officeDocument/2006/relationships/theme" Target="../theme/theme5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24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23" Type="http://schemas.openxmlformats.org/officeDocument/2006/relationships/slideLayout" Target="../slideLayouts/slideLayout131.xml"/><Relationship Id="rId28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18.xml"/><Relationship Id="rId19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Relationship Id="rId22" Type="http://schemas.openxmlformats.org/officeDocument/2006/relationships/slideLayout" Target="../slideLayouts/slideLayout130.xml"/><Relationship Id="rId27" Type="http://schemas.openxmlformats.org/officeDocument/2006/relationships/slideLayout" Target="../slideLayouts/slideLayout135.x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2" y="519237"/>
            <a:ext cx="10969943" cy="3877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24002"/>
            <a:ext cx="10969784" cy="133062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608012" y="437707"/>
            <a:ext cx="10972800" cy="9144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sz="135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01000" y="6426104"/>
            <a:ext cx="995579" cy="210312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ctr">
              <a:defRPr sz="700">
                <a:solidFill>
                  <a:schemeClr val="tx2"/>
                </a:solidFill>
              </a:defRPr>
            </a:lvl1pPr>
          </a:lstStyle>
          <a:p>
            <a:fld id="{ACEC43F6-E5AC-43B5-9F1C-9375BC474FDF}" type="datetime1">
              <a:rPr lang="en-US" smtClean="0"/>
              <a:t>10/10/2019</a:t>
            </a:fld>
            <a:endParaRPr lang="is-I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1" y="6426104"/>
            <a:ext cx="1815399" cy="210312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7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Private | Confidential | Internal Use Only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1049002" y="6430869"/>
            <a:ext cx="533399" cy="232147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1600">
                <a:solidFill>
                  <a:schemeClr val="accent5"/>
                </a:solidFill>
              </a:defRPr>
            </a:lvl1pPr>
          </a:lstStyle>
          <a:p>
            <a:fld id="{B016F8AB-BCEA-4347-8BA6-BE776009BC89}" type="slidenum">
              <a:rPr/>
              <a:pPr/>
              <a:t>‹#›</a:t>
            </a:fld>
            <a:endParaRPr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09600" y="6402831"/>
            <a:ext cx="1143000" cy="23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982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75" indent="-182875" algn="l" defTabSz="914377" rtl="0" eaLnBrk="1" latinLnBrk="0" hangingPunct="1">
        <a:lnSpc>
          <a:spcPct val="90000"/>
        </a:lnSpc>
        <a:spcBef>
          <a:spcPts val="1200"/>
        </a:spcBef>
        <a:buClr>
          <a:schemeClr val="accent5"/>
        </a:buClr>
        <a:buFont typeface="Wingdings" charset="2"/>
        <a:buChar char="§"/>
        <a:defRPr sz="1800" b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11470" indent="-182875" algn="l" defTabSz="914377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Font typeface="Wingdings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26" indent="-137157" algn="l" defTabSz="914377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Font typeface="Wingdings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31502" indent="-137157" algn="l" defTabSz="914377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Font typeface="Wingdings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868658" indent="-137157" algn="l" defTabSz="914377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Font typeface="Wingdings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051534" indent="-137157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690" indent="-137157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566" indent="-137157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41" indent="-137157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84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960">
          <p15:clr>
            <a:srgbClr val="F26B43"/>
          </p15:clr>
        </p15:guide>
        <p15:guide id="6" orient="horz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2" y="519237"/>
            <a:ext cx="10969943" cy="3877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24002"/>
            <a:ext cx="10969784" cy="133062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608012" y="437707"/>
            <a:ext cx="10972800" cy="9144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sz="135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01000" y="6426104"/>
            <a:ext cx="995579" cy="210312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ctr">
              <a:defRPr sz="700">
                <a:solidFill>
                  <a:schemeClr val="tx2"/>
                </a:solidFill>
              </a:defRPr>
            </a:lvl1pPr>
          </a:lstStyle>
          <a:p>
            <a:fld id="{ACEC43F6-E5AC-43B5-9F1C-9375BC474FDF}" type="datetime1">
              <a:rPr lang="en-US" smtClean="0"/>
              <a:t>10/10/2019</a:t>
            </a:fld>
            <a:endParaRPr lang="is-I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1" y="6426104"/>
            <a:ext cx="1815399" cy="210312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7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Private | Confidential | Internal Use Only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1049002" y="6430869"/>
            <a:ext cx="533399" cy="232147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1600">
                <a:solidFill>
                  <a:schemeClr val="accent5"/>
                </a:solidFill>
              </a:defRPr>
            </a:lvl1pPr>
          </a:lstStyle>
          <a:p>
            <a:fld id="{B016F8AB-BCEA-4347-8BA6-BE776009BC89}" type="slidenum">
              <a:rPr/>
              <a:pPr/>
              <a:t>‹#›</a:t>
            </a:fld>
            <a:endParaRPr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09600" y="6402831"/>
            <a:ext cx="1143000" cy="23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094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75" indent="-182875" algn="l" defTabSz="914377" rtl="0" eaLnBrk="1" latinLnBrk="0" hangingPunct="1">
        <a:lnSpc>
          <a:spcPct val="90000"/>
        </a:lnSpc>
        <a:spcBef>
          <a:spcPts val="1200"/>
        </a:spcBef>
        <a:buClr>
          <a:schemeClr val="accent5"/>
        </a:buClr>
        <a:buFont typeface="Wingdings" charset="2"/>
        <a:buChar char="§"/>
        <a:defRPr sz="1800" b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11470" indent="-182875" algn="l" defTabSz="914377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Font typeface="Wingdings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26" indent="-137157" algn="l" defTabSz="914377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Font typeface="Wingdings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31502" indent="-137157" algn="l" defTabSz="914377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Font typeface="Wingdings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868658" indent="-137157" algn="l" defTabSz="914377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Font typeface="Wingdings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051534" indent="-137157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690" indent="-137157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566" indent="-137157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41" indent="-137157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84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960">
          <p15:clr>
            <a:srgbClr val="F26B43"/>
          </p15:clr>
        </p15:guide>
        <p15:guide id="6" orient="horz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3" y="519237"/>
            <a:ext cx="10969943" cy="8523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24004"/>
            <a:ext cx="10969784" cy="4571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608012" y="437707"/>
            <a:ext cx="10972800" cy="9144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sz="1013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01001" y="6426104"/>
            <a:ext cx="995579" cy="210312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ctr">
              <a:defRPr sz="525">
                <a:solidFill>
                  <a:schemeClr val="tx2"/>
                </a:solidFill>
              </a:defRPr>
            </a:lvl1pPr>
          </a:lstStyle>
          <a:p>
            <a:fld id="{65FD8143-BFA3-46F8-9B90-B0E5CFAF7F7C}" type="datetime4">
              <a:rPr lang="is-IS" smtClean="0"/>
              <a:pPr/>
              <a:t>10. október 2019</a:t>
            </a:fld>
            <a:endParaRPr lang="is-I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2" y="6426104"/>
            <a:ext cx="1815399" cy="210312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525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Private | Confidential | Internal Use Only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1049003" y="6430871"/>
            <a:ext cx="533399" cy="232147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1200">
                <a:solidFill>
                  <a:schemeClr val="accent5"/>
                </a:solidFill>
              </a:defRPr>
            </a:lvl1pPr>
          </a:lstStyle>
          <a:p>
            <a:fld id="{B016F8AB-BCEA-4347-8BA6-BE776009BC89}" type="slidenum">
              <a:rPr/>
              <a:pPr/>
              <a:t>‹#›</a:t>
            </a:fld>
            <a:endParaRPr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0"/>
          <a:stretch>
            <a:fillRect/>
          </a:stretch>
        </p:blipFill>
        <p:spPr>
          <a:xfrm>
            <a:off x="609600" y="6402833"/>
            <a:ext cx="1143000" cy="23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45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  <p:sldLayoutId id="2147483738" r:id="rId19"/>
    <p:sldLayoutId id="2147483739" r:id="rId20"/>
    <p:sldLayoutId id="2147483740" r:id="rId21"/>
    <p:sldLayoutId id="2147483741" r:id="rId22"/>
    <p:sldLayoutId id="2147483742" r:id="rId23"/>
    <p:sldLayoutId id="2147483743" r:id="rId24"/>
    <p:sldLayoutId id="2147483744" r:id="rId25"/>
    <p:sldLayoutId id="2147483745" r:id="rId26"/>
    <p:sldLayoutId id="2147483746" r:id="rId27"/>
    <p:sldLayoutId id="2147483747" r:id="rId2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1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56" indent="-137156" algn="l" defTabSz="685783" rtl="0" eaLnBrk="1" latinLnBrk="0" hangingPunct="1">
        <a:lnSpc>
          <a:spcPct val="90000"/>
        </a:lnSpc>
        <a:spcBef>
          <a:spcPts val="900"/>
        </a:spcBef>
        <a:buClr>
          <a:schemeClr val="accent5"/>
        </a:buClr>
        <a:buFont typeface="Wingdings" charset="2"/>
        <a:buChar char="§"/>
        <a:defRPr sz="1350" b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08603" indent="-137156" algn="l" defTabSz="685783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Font typeface="Wingdings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2pPr>
      <a:lvl3pPr marL="411470" indent="-102868" algn="l" defTabSz="685783" rtl="0" eaLnBrk="1" latinLnBrk="0" hangingPunct="1">
        <a:lnSpc>
          <a:spcPct val="90000"/>
        </a:lnSpc>
        <a:spcBef>
          <a:spcPts val="450"/>
        </a:spcBef>
        <a:buClr>
          <a:schemeClr val="accent5"/>
        </a:buClr>
        <a:buFont typeface="Wingdings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3pPr>
      <a:lvl4pPr marL="548627" indent="-102868" algn="l" defTabSz="685783" rtl="0" eaLnBrk="1" latinLnBrk="0" hangingPunct="1">
        <a:lnSpc>
          <a:spcPct val="90000"/>
        </a:lnSpc>
        <a:spcBef>
          <a:spcPts val="450"/>
        </a:spcBef>
        <a:buClr>
          <a:schemeClr val="accent5"/>
        </a:buClr>
        <a:buFont typeface="Wingdings" charset="2"/>
        <a:buChar char="§"/>
        <a:defRPr sz="900" kern="1200">
          <a:solidFill>
            <a:schemeClr val="tx2"/>
          </a:solidFill>
          <a:latin typeface="+mn-lt"/>
          <a:ea typeface="+mn-ea"/>
          <a:cs typeface="+mn-cs"/>
        </a:defRPr>
      </a:lvl4pPr>
      <a:lvl5pPr marL="651494" indent="-102868" algn="l" defTabSz="685783" rtl="0" eaLnBrk="1" latinLnBrk="0" hangingPunct="1">
        <a:lnSpc>
          <a:spcPct val="90000"/>
        </a:lnSpc>
        <a:spcBef>
          <a:spcPts val="450"/>
        </a:spcBef>
        <a:buClr>
          <a:schemeClr val="accent5"/>
        </a:buClr>
        <a:buFont typeface="Wingdings" charset="2"/>
        <a:buChar char="§"/>
        <a:defRPr sz="900" kern="1200">
          <a:solidFill>
            <a:schemeClr val="tx2"/>
          </a:solidFill>
          <a:latin typeface="+mn-lt"/>
          <a:ea typeface="+mn-ea"/>
          <a:cs typeface="+mn-cs"/>
        </a:defRPr>
      </a:lvl5pPr>
      <a:lvl6pPr marL="788651" indent="-102868" algn="l" defTabSz="685783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891518" indent="-102868" algn="l" defTabSz="685783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028675" indent="-102868" algn="l" defTabSz="685783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165831" indent="-102868" algn="l" defTabSz="685783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5120">
          <p15:clr>
            <a:srgbClr val="F26B43"/>
          </p15:clr>
        </p15:guide>
        <p15:guide id="3" pos="512">
          <p15:clr>
            <a:srgbClr val="F26B43"/>
          </p15:clr>
        </p15:guide>
        <p15:guide id="4" pos="9728">
          <p15:clr>
            <a:srgbClr val="F26B43"/>
          </p15:clr>
        </p15:guide>
        <p15:guide id="5" orient="horz" pos="960">
          <p15:clr>
            <a:srgbClr val="F26B43"/>
          </p15:clr>
        </p15:guide>
        <p15:guide id="6" orient="horz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2" y="519237"/>
            <a:ext cx="10969943" cy="8523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24002"/>
            <a:ext cx="10969784" cy="4571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608012" y="437707"/>
            <a:ext cx="10972800" cy="9144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sz="1351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01000" y="6426104"/>
            <a:ext cx="995579" cy="210312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ctr">
              <a:defRPr sz="700">
                <a:solidFill>
                  <a:schemeClr val="tx2"/>
                </a:solidFill>
              </a:defRPr>
            </a:lvl1pPr>
          </a:lstStyle>
          <a:p>
            <a:endParaRPr lang="is-IS" dirty="0">
              <a:solidFill>
                <a:srgbClr val="45484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1" y="6426104"/>
            <a:ext cx="1815399" cy="210312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700">
                <a:solidFill>
                  <a:schemeClr val="tx2"/>
                </a:solidFill>
              </a:defRPr>
            </a:lvl1pPr>
          </a:lstStyle>
          <a:p>
            <a:r>
              <a:rPr lang="en-US">
                <a:solidFill>
                  <a:srgbClr val="45484D"/>
                </a:solidFill>
              </a:rPr>
              <a:t>Proprietary and Confidential for National General </a:t>
            </a:r>
            <a:endParaRPr lang="en-US" dirty="0">
              <a:solidFill>
                <a:srgbClr val="4548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1049002" y="6430869"/>
            <a:ext cx="533399" cy="232147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1600">
                <a:solidFill>
                  <a:schemeClr val="accent5"/>
                </a:solidFill>
              </a:defRPr>
            </a:lvl1pPr>
          </a:lstStyle>
          <a:p>
            <a:fld id="{B016F8AB-BCEA-4347-8BA6-BE776009BC89}" type="slidenum">
              <a:rPr>
                <a:solidFill>
                  <a:srgbClr val="7D8791"/>
                </a:solidFill>
              </a:rPr>
              <a:pPr/>
              <a:t>‹#›</a:t>
            </a:fld>
            <a:endParaRPr dirty="0">
              <a:solidFill>
                <a:srgbClr val="7D879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09600" y="6402831"/>
            <a:ext cx="1143000" cy="23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862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  <p:sldLayoutId id="2147483767" r:id="rId19"/>
    <p:sldLayoutId id="2147483768" r:id="rId20"/>
    <p:sldLayoutId id="2147483769" r:id="rId21"/>
    <p:sldLayoutId id="2147483770" r:id="rId22"/>
    <p:sldLayoutId id="2147483771" r:id="rId23"/>
    <p:sldLayoutId id="2147483772" r:id="rId24"/>
    <p:sldLayoutId id="2147483773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75" indent="-182875" algn="l" defTabSz="914377" rtl="0" eaLnBrk="1" latinLnBrk="0" hangingPunct="1">
        <a:lnSpc>
          <a:spcPct val="90000"/>
        </a:lnSpc>
        <a:spcBef>
          <a:spcPts val="1200"/>
        </a:spcBef>
        <a:buClr>
          <a:schemeClr val="accent5"/>
        </a:buClr>
        <a:buFont typeface="Wingdings" charset="2"/>
        <a:buChar char="§"/>
        <a:defRPr sz="1800" b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11470" indent="-182875" algn="l" defTabSz="914377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Font typeface="Wingdings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26" indent="-137157" algn="l" defTabSz="914377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Font typeface="Wingdings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31502" indent="-137157" algn="l" defTabSz="914377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Font typeface="Wingdings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868658" indent="-137157" algn="l" defTabSz="914377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Font typeface="Wingdings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051534" indent="-137157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690" indent="-137157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566" indent="-137157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41" indent="-137157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84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960">
          <p15:clr>
            <a:srgbClr val="F26B43"/>
          </p15:clr>
        </p15:guide>
        <p15:guide id="6" orient="horz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2" y="519237"/>
            <a:ext cx="10969943" cy="8523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24002"/>
            <a:ext cx="10969784" cy="4571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608012" y="437707"/>
            <a:ext cx="10972800" cy="9144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sz="135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01000" y="6426104"/>
            <a:ext cx="995579" cy="210312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ctr">
              <a:defRPr sz="700">
                <a:solidFill>
                  <a:schemeClr val="tx2"/>
                </a:solidFill>
              </a:defRPr>
            </a:lvl1pPr>
          </a:lstStyle>
          <a:p>
            <a:endParaRPr lang="is-I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1" y="6426104"/>
            <a:ext cx="1815399" cy="210312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700">
                <a:solidFill>
                  <a:schemeClr val="tx2"/>
                </a:solidFill>
              </a:defRPr>
            </a:lvl1pPr>
          </a:lstStyle>
          <a:p>
            <a:r>
              <a:rPr lang="en-US"/>
              <a:t>Proprietary and Confidential for National General 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09600" y="6402831"/>
            <a:ext cx="1143000" cy="23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38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  <p:sldLayoutId id="2147483792" r:id="rId18"/>
    <p:sldLayoutId id="2147483793" r:id="rId19"/>
    <p:sldLayoutId id="2147483794" r:id="rId20"/>
    <p:sldLayoutId id="2147483795" r:id="rId21"/>
    <p:sldLayoutId id="2147483796" r:id="rId22"/>
    <p:sldLayoutId id="2147483797" r:id="rId23"/>
    <p:sldLayoutId id="2147483798" r:id="rId24"/>
    <p:sldLayoutId id="2147483799" r:id="rId25"/>
    <p:sldLayoutId id="2147483800" r:id="rId26"/>
    <p:sldLayoutId id="2147483801" r:id="rId27"/>
    <p:sldLayoutId id="2147483802" r:id="rId2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75" indent="-182875" algn="l" defTabSz="914377" rtl="0" eaLnBrk="1" latinLnBrk="0" hangingPunct="1">
        <a:lnSpc>
          <a:spcPct val="90000"/>
        </a:lnSpc>
        <a:spcBef>
          <a:spcPts val="1200"/>
        </a:spcBef>
        <a:buClr>
          <a:schemeClr val="accent5"/>
        </a:buClr>
        <a:buFont typeface="Wingdings" charset="2"/>
        <a:buChar char="§"/>
        <a:defRPr sz="1800" b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11470" indent="-182875" algn="l" defTabSz="914377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Font typeface="Wingdings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26" indent="-137157" algn="l" defTabSz="914377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Font typeface="Wingdings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31502" indent="-137157" algn="l" defTabSz="914377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Font typeface="Wingdings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868658" indent="-137157" algn="l" defTabSz="914377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Font typeface="Wingdings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051534" indent="-137157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690" indent="-137157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566" indent="-137157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41" indent="-137157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84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960">
          <p15:clr>
            <a:srgbClr val="F26B43"/>
          </p15:clr>
        </p15:guide>
        <p15:guide id="6" orient="horz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emf"/><Relationship Id="rId3" Type="http://schemas.openxmlformats.org/officeDocument/2006/relationships/image" Target="../media/image57.jpe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39.xml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9.jpeg"/><Relationship Id="rId11" Type="http://schemas.openxmlformats.org/officeDocument/2006/relationships/image" Target="../media/image64.emf"/><Relationship Id="rId5" Type="http://schemas.openxmlformats.org/officeDocument/2006/relationships/image" Target="../media/image58.jpeg"/><Relationship Id="rId15" Type="http://schemas.openxmlformats.org/officeDocument/2006/relationships/image" Target="../media/image68.png"/><Relationship Id="rId10" Type="http://schemas.openxmlformats.org/officeDocument/2006/relationships/image" Target="../media/image63.emf"/><Relationship Id="rId4" Type="http://schemas.openxmlformats.org/officeDocument/2006/relationships/hyperlink" Target="http://www.dreamstime.com/royalty-free-stock-image-three-cogs-image10361446" TargetMode="External"/><Relationship Id="rId9" Type="http://schemas.openxmlformats.org/officeDocument/2006/relationships/image" Target="../media/image62.png"/><Relationship Id="rId14" Type="http://schemas.openxmlformats.org/officeDocument/2006/relationships/image" Target="../media/image67.e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8797158" y="2010100"/>
            <a:ext cx="3124200" cy="243495"/>
          </a:xfrm>
        </p:spPr>
        <p:txBody>
          <a:bodyPr/>
          <a:lstStyle/>
          <a:p>
            <a:r>
              <a:rPr lang="en-US" dirty="0"/>
              <a:t>October 10, 2019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7200" y="2010100"/>
            <a:ext cx="7772400" cy="685800"/>
          </a:xfrm>
        </p:spPr>
        <p:txBody>
          <a:bodyPr/>
          <a:lstStyle/>
          <a:p>
            <a:r>
              <a:rPr lang="en-US" dirty="0"/>
              <a:t>Carolina Underwriters Forum	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6717" y="646938"/>
            <a:ext cx="9768831" cy="1181862"/>
          </a:xfrm>
        </p:spPr>
        <p:txBody>
          <a:bodyPr/>
          <a:lstStyle/>
          <a:p>
            <a:r>
              <a:rPr lang="en-US" sz="3600" dirty="0"/>
              <a:t>Underwriting with Prescription Histories Across the Mental Health Continuum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21724" y="6659077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1078834584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568445" y="506110"/>
            <a:ext cx="10969943" cy="38779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Agenda</a:t>
            </a:r>
          </a:p>
        </p:txBody>
      </p:sp>
      <p:pic>
        <p:nvPicPr>
          <p:cNvPr id="5122" name="Picture 2" descr="Image result for insul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642958"/>
            <a:ext cx="1714500" cy="3990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568445" y="1998216"/>
            <a:ext cx="6193708" cy="603008"/>
            <a:chOff x="2118202" y="5248826"/>
            <a:chExt cx="6187598" cy="603008"/>
          </a:xfrm>
        </p:grpSpPr>
        <p:sp>
          <p:nvSpPr>
            <p:cNvPr id="26" name="TextBox 7"/>
            <p:cNvSpPr txBox="1">
              <a:spLocks noChangeArrowheads="1"/>
            </p:cNvSpPr>
            <p:nvPr/>
          </p:nvSpPr>
          <p:spPr bwMode="auto">
            <a:xfrm>
              <a:off x="2118202" y="5248826"/>
              <a:ext cx="5958998" cy="60300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 wrap="square" lIns="137160" tIns="0" rIns="91440" bIns="0" anchor="ctr" anchorCtr="0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9pPr>
            </a:lstStyle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 pitchFamily="34" charset="0"/>
                <a:ea typeface="ヒラギノ角ゴ Pro W3" pitchFamily="1" charset="-128"/>
                <a:cs typeface="Arial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258787" y="5363963"/>
              <a:ext cx="6047013" cy="42473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7D8791"/>
                </a:buClr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A497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Neurotransmitter Review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78955" y="3639867"/>
            <a:ext cx="6193708" cy="603008"/>
            <a:chOff x="2118202" y="5600213"/>
            <a:chExt cx="6187598" cy="603008"/>
          </a:xfrm>
        </p:grpSpPr>
        <p:sp>
          <p:nvSpPr>
            <p:cNvPr id="42" name="TextBox 7"/>
            <p:cNvSpPr txBox="1">
              <a:spLocks noChangeArrowheads="1"/>
            </p:cNvSpPr>
            <p:nvPr/>
          </p:nvSpPr>
          <p:spPr bwMode="auto">
            <a:xfrm>
              <a:off x="2118202" y="5600213"/>
              <a:ext cx="5958998" cy="60300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 wrap="square" lIns="137160" tIns="0" rIns="91440" bIns="0" anchor="ctr" anchorCtr="0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9pPr>
            </a:lstStyle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 pitchFamily="34" charset="0"/>
                <a:ea typeface="ヒラギノ角ゴ Pro W3" pitchFamily="1" charset="-128"/>
                <a:cs typeface="Arial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2258787" y="5697868"/>
              <a:ext cx="6047013" cy="42473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defTabSz="914377">
                <a:lnSpc>
                  <a:spcPct val="90000"/>
                </a:lnSpc>
                <a:spcBef>
                  <a:spcPts val="1200"/>
                </a:spcBef>
                <a:buClr>
                  <a:srgbClr val="7D8791"/>
                </a:buClr>
                <a:defRPr/>
              </a:pPr>
              <a:r>
                <a:rPr lang="en-US" sz="2400" dirty="0">
                  <a:solidFill>
                    <a:srgbClr val="0A4977"/>
                  </a:solidFill>
                </a:rPr>
                <a:t>Psychiatric Conditions</a:t>
              </a:r>
              <a:endParaRPr lang="en-US" sz="2400" baseline="30000" dirty="0">
                <a:solidFill>
                  <a:srgbClr val="0A4977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578955" y="2819042"/>
            <a:ext cx="6193708" cy="603008"/>
            <a:chOff x="2118202" y="4643280"/>
            <a:chExt cx="6187598" cy="603008"/>
          </a:xfrm>
        </p:grpSpPr>
        <p:sp>
          <p:nvSpPr>
            <p:cNvPr id="33" name="TextBox 7"/>
            <p:cNvSpPr txBox="1">
              <a:spLocks noChangeArrowheads="1"/>
            </p:cNvSpPr>
            <p:nvPr/>
          </p:nvSpPr>
          <p:spPr bwMode="auto">
            <a:xfrm>
              <a:off x="2118202" y="4643280"/>
              <a:ext cx="5958998" cy="60300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 wrap="square" lIns="137160" tIns="0" rIns="91440" bIns="0" anchor="ctr" anchorCtr="0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9pPr>
            </a:lstStyle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 pitchFamily="34" charset="0"/>
                <a:ea typeface="ヒラギノ角ゴ Pro W3" pitchFamily="1" charset="-128"/>
                <a:cs typeface="Arial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258787" y="4742072"/>
              <a:ext cx="6047013" cy="42473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7D8791"/>
                </a:buClr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rgbClr val="0A4977"/>
                  </a:solidFill>
                  <a:latin typeface="Arial"/>
                </a:rPr>
                <a:t>Define Psychotropic Medications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68445" y="4460692"/>
            <a:ext cx="6193708" cy="603008"/>
            <a:chOff x="2118202" y="5600213"/>
            <a:chExt cx="6187598" cy="603008"/>
          </a:xfrm>
        </p:grpSpPr>
        <p:sp>
          <p:nvSpPr>
            <p:cNvPr id="17" name="TextBox 7"/>
            <p:cNvSpPr txBox="1">
              <a:spLocks noChangeArrowheads="1"/>
            </p:cNvSpPr>
            <p:nvPr/>
          </p:nvSpPr>
          <p:spPr bwMode="auto">
            <a:xfrm>
              <a:off x="2118202" y="5600213"/>
              <a:ext cx="5958998" cy="60300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 wrap="square" lIns="137160" tIns="0" rIns="91440" bIns="0" anchor="ctr" anchorCtr="0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pitchFamily="1" charset="-128"/>
                </a:defRPr>
              </a:lvl9pPr>
            </a:lstStyle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 pitchFamily="34" charset="0"/>
                <a:ea typeface="ヒラギノ角ゴ Pro W3" pitchFamily="1" charset="-128"/>
                <a:cs typeface="Arial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258787" y="5697868"/>
              <a:ext cx="6047013" cy="42473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7D8791"/>
                </a:buClr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A497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Rule Engine Interprets Psych Meds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553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1817" y="2003336"/>
            <a:ext cx="1839330" cy="18331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4650" y="4201029"/>
            <a:ext cx="1496155" cy="1476140"/>
          </a:xfrm>
          <a:prstGeom prst="rect">
            <a:avLst/>
          </a:prstGeom>
        </p:spPr>
      </p:pic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Drug therapies impact many neurotransmitters.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10969784" cy="4767617"/>
          </a:xfrm>
        </p:spPr>
        <p:txBody>
          <a:bodyPr>
            <a:normAutofit/>
          </a:bodyPr>
          <a:lstStyle/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4854163" y="6542791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4453" y="4130211"/>
            <a:ext cx="2217612" cy="22252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3513" y="2446637"/>
            <a:ext cx="1565465" cy="15708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87857" y="4002948"/>
            <a:ext cx="1982912" cy="2937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Norepinephrine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60026" y="3826787"/>
            <a:ext cx="1982912" cy="2937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Serotonin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60740" y="5687139"/>
            <a:ext cx="1982912" cy="2937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Dopamine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01803" y="6372858"/>
            <a:ext cx="1982912" cy="2937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GABA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944" y="1386980"/>
            <a:ext cx="5182049" cy="454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6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Neurotransmitters influence a wide range of mental states.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sp>
        <p:nvSpPr>
          <p:cNvPr id="4" name="Flowchart: Connector 3"/>
          <p:cNvSpPr/>
          <p:nvPr/>
        </p:nvSpPr>
        <p:spPr bwMode="auto">
          <a:xfrm>
            <a:off x="4722802" y="3162044"/>
            <a:ext cx="3037888" cy="2998090"/>
          </a:xfrm>
          <a:prstGeom prst="flowChartConnector">
            <a:avLst/>
          </a:prstGeom>
          <a:solidFill>
            <a:srgbClr val="4F6695">
              <a:alpha val="80000"/>
            </a:srgbClr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4994552" y="4982212"/>
            <a:ext cx="571361" cy="84028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 flipH="1">
            <a:off x="5066348" y="5097946"/>
            <a:ext cx="487646" cy="76554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" name="Flowchart: Connector 6"/>
          <p:cNvSpPr/>
          <p:nvPr/>
        </p:nvSpPr>
        <p:spPr bwMode="auto">
          <a:xfrm>
            <a:off x="3510744" y="1261466"/>
            <a:ext cx="3372137" cy="3351642"/>
          </a:xfrm>
          <a:prstGeom prst="flowChartConnector">
            <a:avLst/>
          </a:prstGeom>
          <a:solidFill>
            <a:srgbClr val="FC5F4E">
              <a:alpha val="64000"/>
            </a:srgbClr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" pitchFamily="18" charset="0"/>
            </a:endParaRPr>
          </a:p>
        </p:txBody>
      </p:sp>
      <p:sp>
        <p:nvSpPr>
          <p:cNvPr id="8" name="Flowchart: Connector 7"/>
          <p:cNvSpPr/>
          <p:nvPr/>
        </p:nvSpPr>
        <p:spPr bwMode="auto">
          <a:xfrm>
            <a:off x="5622910" y="1255936"/>
            <a:ext cx="3258873" cy="3370177"/>
          </a:xfrm>
          <a:prstGeom prst="flowChartConnector">
            <a:avLst/>
          </a:prstGeom>
          <a:solidFill>
            <a:srgbClr val="FEFE82">
              <a:alpha val="64000"/>
            </a:srgbClr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imes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19166" y="2029566"/>
            <a:ext cx="3070654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Dopamine &amp;</a:t>
            </a:r>
          </a:p>
          <a:p>
            <a:pPr algn="ctr"/>
            <a:r>
              <a:rPr lang="en-US" b="1" dirty="0"/>
              <a:t>Histamine</a:t>
            </a:r>
          </a:p>
          <a:p>
            <a:pPr algn="ctr"/>
            <a:endParaRPr lang="en-US" sz="2000" b="1" dirty="0"/>
          </a:p>
          <a:p>
            <a:pPr algn="ctr"/>
            <a:r>
              <a:rPr lang="en-US" sz="1600" b="1" dirty="0"/>
              <a:t>Cognition</a:t>
            </a:r>
          </a:p>
          <a:p>
            <a:pPr algn="ctr"/>
            <a:r>
              <a:rPr lang="en-US" sz="1100" dirty="0"/>
              <a:t>(Mental Alertness)</a:t>
            </a:r>
          </a:p>
          <a:p>
            <a:pPr algn="ctr"/>
            <a:endParaRPr lang="en-US" sz="800" dirty="0"/>
          </a:p>
        </p:txBody>
      </p:sp>
      <p:sp>
        <p:nvSpPr>
          <p:cNvPr id="10" name="TextBox 9"/>
          <p:cNvSpPr txBox="1"/>
          <p:nvPr/>
        </p:nvSpPr>
        <p:spPr>
          <a:xfrm>
            <a:off x="6189275" y="2039513"/>
            <a:ext cx="3151402" cy="1423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Norepinephrine &amp; Acetylcholine</a:t>
            </a:r>
          </a:p>
          <a:p>
            <a:pPr algn="ctr"/>
            <a:endParaRPr lang="en-US" b="1" dirty="0"/>
          </a:p>
          <a:p>
            <a:pPr algn="ctr"/>
            <a:r>
              <a:rPr lang="en-US" sz="1400" b="1" dirty="0"/>
              <a:t>Vigilance</a:t>
            </a:r>
          </a:p>
          <a:p>
            <a:pPr algn="ctr"/>
            <a:r>
              <a:rPr lang="en-US" sz="1050" dirty="0"/>
              <a:t>(Sustained Concentration)</a:t>
            </a:r>
          </a:p>
          <a:p>
            <a:pPr algn="ctr"/>
            <a:endParaRPr lang="en-US" sz="800" dirty="0"/>
          </a:p>
        </p:txBody>
      </p:sp>
      <p:sp>
        <p:nvSpPr>
          <p:cNvPr id="11" name="TextBox 10"/>
          <p:cNvSpPr txBox="1"/>
          <p:nvPr/>
        </p:nvSpPr>
        <p:spPr>
          <a:xfrm>
            <a:off x="4712911" y="4633025"/>
            <a:ext cx="307065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Serotonin &amp; </a:t>
            </a:r>
          </a:p>
          <a:p>
            <a:pPr algn="ctr"/>
            <a:r>
              <a:rPr lang="en-US" sz="2000" b="1" dirty="0"/>
              <a:t>Glutamate</a:t>
            </a:r>
          </a:p>
          <a:p>
            <a:pPr algn="ctr"/>
            <a:endParaRPr lang="en-US" sz="2000" b="1" dirty="0"/>
          </a:p>
          <a:p>
            <a:pPr algn="ctr"/>
            <a:r>
              <a:rPr lang="en-US" sz="1600" b="1" dirty="0"/>
              <a:t>Perception</a:t>
            </a:r>
          </a:p>
          <a:p>
            <a:pPr algn="ctr"/>
            <a:r>
              <a:rPr lang="en-US" sz="1100" dirty="0"/>
              <a:t>(Sensory Satisfaction)</a:t>
            </a:r>
          </a:p>
          <a:p>
            <a:pPr algn="ctr"/>
            <a:endParaRPr 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4875342" y="3956661"/>
            <a:ext cx="1451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</a:rPr>
              <a:t>Appetite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00720" y="3953170"/>
            <a:ext cx="1451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Intuition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52830" y="2511871"/>
            <a:ext cx="1552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C5F4E"/>
                </a:solidFill>
              </a:rPr>
              <a:t> Attention</a:t>
            </a:r>
            <a:endParaRPr lang="en-US" sz="2400" b="1" dirty="0">
              <a:solidFill>
                <a:srgbClr val="FC5F4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59430" y="3242954"/>
            <a:ext cx="1377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MOOD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72209" y="5929303"/>
            <a:ext cx="1535327" cy="461665"/>
          </a:xfrm>
          <a:prstGeom prst="rect">
            <a:avLst/>
          </a:prstGeom>
          <a:noFill/>
          <a:ln w="34925" cap="rnd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GABA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99317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Doctors prescribe by condition.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10969784" cy="4767617"/>
          </a:xfrm>
        </p:spPr>
        <p:txBody>
          <a:bodyPr>
            <a:normAutofit/>
          </a:bodyPr>
          <a:lstStyle/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23308" y="1061257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Depression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23308" y="1594134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Anxiety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23307" y="2125947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Insomnia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23307" y="2640918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Nausea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23307" y="3150296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Neuropathy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23307" y="3678367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Migraine Prevention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23307" y="4192592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Tourette’s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26972" y="4724574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Obsessive/Compulsive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23307" y="5244174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Bipolar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23307" y="5764747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Schizophrenia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23307" y="6288097"/>
            <a:ext cx="258060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ADHD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18468" y="2045238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Benzodiazepines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18468" y="2459680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SSRI’s, SNRI’s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18468" y="2882726"/>
            <a:ext cx="25908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Tricyclics</a:t>
            </a:r>
            <a:r>
              <a:rPr lang="en-US" dirty="0"/>
              <a:t>, </a:t>
            </a:r>
            <a:r>
              <a:rPr lang="en-US" dirty="0" err="1"/>
              <a:t>Tetracyclics</a:t>
            </a:r>
            <a:r>
              <a:rPr lang="en-US" dirty="0"/>
              <a:t>, Modified </a:t>
            </a:r>
            <a:r>
              <a:rPr lang="en-US" dirty="0" err="1"/>
              <a:t>Cyclics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8218469" y="3582769"/>
            <a:ext cx="258865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Antipsychotics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18468" y="4005814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Anticonvulsants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18468" y="4428865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Stimulants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18468" y="4851904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GABA Analogs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18469" y="5272803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Bupropion</a:t>
            </a:r>
          </a:p>
        </p:txBody>
      </p:sp>
      <p:cxnSp>
        <p:nvCxnSpPr>
          <p:cNvPr id="26" name="Straight Arrow Connector 25"/>
          <p:cNvCxnSpPr>
            <a:stCxn id="7" idx="3"/>
            <a:endCxn id="19" idx="1"/>
          </p:cNvCxnSpPr>
          <p:nvPr/>
        </p:nvCxnSpPr>
        <p:spPr bwMode="auto">
          <a:xfrm>
            <a:off x="4614108" y="1245923"/>
            <a:ext cx="3604360" cy="13984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Arrow Connector 26"/>
          <p:cNvCxnSpPr>
            <a:stCxn id="7" idx="3"/>
            <a:endCxn id="20" idx="1"/>
          </p:cNvCxnSpPr>
          <p:nvPr/>
        </p:nvCxnSpPr>
        <p:spPr bwMode="auto">
          <a:xfrm>
            <a:off x="4614108" y="1245923"/>
            <a:ext cx="3604360" cy="19599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/>
          <p:cNvCxnSpPr>
            <a:stCxn id="8" idx="3"/>
            <a:endCxn id="18" idx="1"/>
          </p:cNvCxnSpPr>
          <p:nvPr/>
        </p:nvCxnSpPr>
        <p:spPr bwMode="auto">
          <a:xfrm>
            <a:off x="4614108" y="1778800"/>
            <a:ext cx="3604360" cy="4511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>
            <a:stCxn id="8" idx="3"/>
            <a:endCxn id="19" idx="1"/>
          </p:cNvCxnSpPr>
          <p:nvPr/>
        </p:nvCxnSpPr>
        <p:spPr bwMode="auto">
          <a:xfrm>
            <a:off x="4614108" y="1778800"/>
            <a:ext cx="3604360" cy="8655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Straight Arrow Connector 29"/>
          <p:cNvCxnSpPr>
            <a:stCxn id="12" idx="3"/>
            <a:endCxn id="22" idx="1"/>
          </p:cNvCxnSpPr>
          <p:nvPr/>
        </p:nvCxnSpPr>
        <p:spPr bwMode="auto">
          <a:xfrm>
            <a:off x="4614107" y="3863033"/>
            <a:ext cx="3604361" cy="32744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C8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Straight Arrow Connector 30"/>
          <p:cNvCxnSpPr>
            <a:stCxn id="15" idx="3"/>
            <a:endCxn id="22" idx="1"/>
          </p:cNvCxnSpPr>
          <p:nvPr/>
        </p:nvCxnSpPr>
        <p:spPr bwMode="auto">
          <a:xfrm flipV="1">
            <a:off x="4614107" y="4190480"/>
            <a:ext cx="3604361" cy="123836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C8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/>
          <p:cNvCxnSpPr>
            <a:stCxn id="11" idx="3"/>
            <a:endCxn id="20" idx="1"/>
          </p:cNvCxnSpPr>
          <p:nvPr/>
        </p:nvCxnSpPr>
        <p:spPr bwMode="auto">
          <a:xfrm flipV="1">
            <a:off x="4614107" y="3205892"/>
            <a:ext cx="3604361" cy="1290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90924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Underwriters use Rx to interpret conditions.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10969784" cy="4767617"/>
          </a:xfrm>
        </p:spPr>
        <p:txBody>
          <a:bodyPr>
            <a:normAutofit/>
          </a:bodyPr>
          <a:lstStyle/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4470539" y="667906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881884" y="2286849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Benzodiazepines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881884" y="2701291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SSRI’s, SNRI’s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881884" y="3124337"/>
            <a:ext cx="25908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Tricyclics</a:t>
            </a:r>
            <a:r>
              <a:rPr lang="en-US" dirty="0"/>
              <a:t>, </a:t>
            </a:r>
            <a:r>
              <a:rPr lang="en-US" dirty="0" err="1"/>
              <a:t>Tetracyclics</a:t>
            </a:r>
            <a:r>
              <a:rPr lang="en-US" dirty="0"/>
              <a:t>, Modified </a:t>
            </a:r>
            <a:r>
              <a:rPr lang="en-US" dirty="0" err="1"/>
              <a:t>Cyclics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881885" y="3824380"/>
            <a:ext cx="258865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Antipsychotics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881884" y="4247425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Anticonvulsants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881884" y="4670476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Stimulants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881884" y="5093515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GABA Analogs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052180" y="925635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Depression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054592" y="1365686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Anxiety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049768" y="1816123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Insomnia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050316" y="2266560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Nausea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057008" y="2715996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Neuropathy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043080" y="3167434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Migraine Prevention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047904" y="3617871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Tourette’s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045492" y="4068308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Obsessive/Compulsive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052180" y="4518745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Bipolar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057008" y="4969182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Schizophrenia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052728" y="5419619"/>
            <a:ext cx="258060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ADHD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044944" y="5870056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Smoking Cessation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047356" y="6320494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Epilepsy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881885" y="5514414"/>
            <a:ext cx="25908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Bupropion</a:t>
            </a:r>
          </a:p>
        </p:txBody>
      </p:sp>
      <p:cxnSp>
        <p:nvCxnSpPr>
          <p:cNvPr id="54" name="Straight Arrow Connector 53"/>
          <p:cNvCxnSpPr>
            <a:stCxn id="33" idx="3"/>
            <a:endCxn id="41" idx="1"/>
          </p:cNvCxnSpPr>
          <p:nvPr/>
        </p:nvCxnSpPr>
        <p:spPr bwMode="auto">
          <a:xfrm flipV="1">
            <a:off x="4472684" y="1550353"/>
            <a:ext cx="3581908" cy="9211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/>
          <p:cNvCxnSpPr>
            <a:stCxn id="33" idx="3"/>
            <a:endCxn id="42" idx="1"/>
          </p:cNvCxnSpPr>
          <p:nvPr/>
        </p:nvCxnSpPr>
        <p:spPr bwMode="auto">
          <a:xfrm flipV="1">
            <a:off x="4472684" y="2000789"/>
            <a:ext cx="3577084" cy="4707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6" name="Straight Arrow Connector 55"/>
          <p:cNvCxnSpPr>
            <a:stCxn id="33" idx="3"/>
            <a:endCxn id="43" idx="1"/>
          </p:cNvCxnSpPr>
          <p:nvPr/>
        </p:nvCxnSpPr>
        <p:spPr bwMode="auto">
          <a:xfrm flipV="1">
            <a:off x="4472684" y="2451227"/>
            <a:ext cx="3577632" cy="202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7" name="Straight Arrow Connector 56"/>
          <p:cNvCxnSpPr>
            <a:stCxn id="33" idx="3"/>
            <a:endCxn id="52" idx="1"/>
          </p:cNvCxnSpPr>
          <p:nvPr/>
        </p:nvCxnSpPr>
        <p:spPr bwMode="auto">
          <a:xfrm>
            <a:off x="4472684" y="2471516"/>
            <a:ext cx="3574672" cy="40336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8" name="Straight Arrow Connector 57"/>
          <p:cNvCxnSpPr>
            <a:stCxn id="34" idx="3"/>
            <a:endCxn id="40" idx="1"/>
          </p:cNvCxnSpPr>
          <p:nvPr/>
        </p:nvCxnSpPr>
        <p:spPr bwMode="auto">
          <a:xfrm flipV="1">
            <a:off x="4472684" y="1110301"/>
            <a:ext cx="3579496" cy="17756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9" name="Straight Arrow Connector 58"/>
          <p:cNvCxnSpPr>
            <a:stCxn id="34" idx="3"/>
            <a:endCxn id="41" idx="1"/>
          </p:cNvCxnSpPr>
          <p:nvPr/>
        </p:nvCxnSpPr>
        <p:spPr bwMode="auto">
          <a:xfrm flipV="1">
            <a:off x="4472684" y="1550353"/>
            <a:ext cx="3581908" cy="13356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Straight Arrow Connector 59"/>
          <p:cNvCxnSpPr>
            <a:stCxn id="34" idx="3"/>
            <a:endCxn id="44" idx="1"/>
          </p:cNvCxnSpPr>
          <p:nvPr/>
        </p:nvCxnSpPr>
        <p:spPr bwMode="auto">
          <a:xfrm>
            <a:off x="4472684" y="2885958"/>
            <a:ext cx="3584324" cy="147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1" name="Straight Arrow Connector 60"/>
          <p:cNvCxnSpPr>
            <a:stCxn id="34" idx="3"/>
            <a:endCxn id="47" idx="1"/>
          </p:cNvCxnSpPr>
          <p:nvPr/>
        </p:nvCxnSpPr>
        <p:spPr bwMode="auto">
          <a:xfrm>
            <a:off x="4472684" y="2885958"/>
            <a:ext cx="3572808" cy="136701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2" name="Straight Arrow Connector 61"/>
          <p:cNvCxnSpPr>
            <a:stCxn id="34" idx="3"/>
            <a:endCxn id="48" idx="1"/>
          </p:cNvCxnSpPr>
          <p:nvPr/>
        </p:nvCxnSpPr>
        <p:spPr bwMode="auto">
          <a:xfrm>
            <a:off x="4472684" y="2885957"/>
            <a:ext cx="3579496" cy="181745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3" name="Straight Arrow Connector 62"/>
          <p:cNvCxnSpPr>
            <a:stCxn id="35" idx="3"/>
            <a:endCxn id="40" idx="1"/>
          </p:cNvCxnSpPr>
          <p:nvPr/>
        </p:nvCxnSpPr>
        <p:spPr bwMode="auto">
          <a:xfrm flipV="1">
            <a:off x="4472684" y="1110302"/>
            <a:ext cx="3579496" cy="23372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4" name="Straight Arrow Connector 63"/>
          <p:cNvCxnSpPr>
            <a:stCxn id="35" idx="3"/>
            <a:endCxn id="41" idx="1"/>
          </p:cNvCxnSpPr>
          <p:nvPr/>
        </p:nvCxnSpPr>
        <p:spPr bwMode="auto">
          <a:xfrm flipV="1">
            <a:off x="4472684" y="1550352"/>
            <a:ext cx="3581908" cy="18971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5" name="Straight Arrow Connector 64"/>
          <p:cNvCxnSpPr>
            <a:stCxn id="35" idx="3"/>
            <a:endCxn id="42" idx="1"/>
          </p:cNvCxnSpPr>
          <p:nvPr/>
        </p:nvCxnSpPr>
        <p:spPr bwMode="auto">
          <a:xfrm flipV="1">
            <a:off x="4472684" y="2000790"/>
            <a:ext cx="3577084" cy="14467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6" name="Straight Arrow Connector 65"/>
          <p:cNvCxnSpPr>
            <a:stCxn id="35" idx="3"/>
            <a:endCxn id="44" idx="1"/>
          </p:cNvCxnSpPr>
          <p:nvPr/>
        </p:nvCxnSpPr>
        <p:spPr bwMode="auto">
          <a:xfrm flipV="1">
            <a:off x="4472684" y="2900662"/>
            <a:ext cx="3584324" cy="5468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7" name="Straight Arrow Connector 66"/>
          <p:cNvCxnSpPr>
            <a:stCxn id="35" idx="3"/>
            <a:endCxn id="45" idx="1"/>
          </p:cNvCxnSpPr>
          <p:nvPr/>
        </p:nvCxnSpPr>
        <p:spPr bwMode="auto">
          <a:xfrm flipV="1">
            <a:off x="4472684" y="3352100"/>
            <a:ext cx="3570396" cy="954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8" name="Straight Arrow Connector 67"/>
          <p:cNvCxnSpPr>
            <a:stCxn id="35" idx="3"/>
            <a:endCxn id="47" idx="1"/>
          </p:cNvCxnSpPr>
          <p:nvPr/>
        </p:nvCxnSpPr>
        <p:spPr bwMode="auto">
          <a:xfrm>
            <a:off x="4472684" y="3447502"/>
            <a:ext cx="3572808" cy="8054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9" name="Straight Arrow Connector 68"/>
          <p:cNvCxnSpPr>
            <a:stCxn id="35" idx="3"/>
            <a:endCxn id="48" idx="1"/>
          </p:cNvCxnSpPr>
          <p:nvPr/>
        </p:nvCxnSpPr>
        <p:spPr bwMode="auto">
          <a:xfrm>
            <a:off x="4472684" y="3447503"/>
            <a:ext cx="3579496" cy="12559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0" name="Straight Arrow Connector 69"/>
          <p:cNvCxnSpPr>
            <a:stCxn id="36" idx="3"/>
            <a:endCxn id="40" idx="1"/>
          </p:cNvCxnSpPr>
          <p:nvPr/>
        </p:nvCxnSpPr>
        <p:spPr bwMode="auto">
          <a:xfrm flipV="1">
            <a:off x="4470540" y="1110302"/>
            <a:ext cx="3581641" cy="28987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7C8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1" name="Straight Arrow Connector 70"/>
          <p:cNvCxnSpPr>
            <a:stCxn id="36" idx="3"/>
            <a:endCxn id="41" idx="1"/>
          </p:cNvCxnSpPr>
          <p:nvPr/>
        </p:nvCxnSpPr>
        <p:spPr bwMode="auto">
          <a:xfrm flipV="1">
            <a:off x="4470540" y="1550352"/>
            <a:ext cx="3584053" cy="24586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7C8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2" name="Straight Arrow Connector 71"/>
          <p:cNvCxnSpPr>
            <a:stCxn id="36" idx="3"/>
            <a:endCxn id="42" idx="1"/>
          </p:cNvCxnSpPr>
          <p:nvPr/>
        </p:nvCxnSpPr>
        <p:spPr bwMode="auto">
          <a:xfrm flipV="1">
            <a:off x="4470540" y="2000790"/>
            <a:ext cx="3579229" cy="20082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7C8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3" name="Straight Arrow Connector 72"/>
          <p:cNvCxnSpPr>
            <a:stCxn id="36" idx="3"/>
            <a:endCxn id="43" idx="1"/>
          </p:cNvCxnSpPr>
          <p:nvPr/>
        </p:nvCxnSpPr>
        <p:spPr bwMode="auto">
          <a:xfrm flipV="1">
            <a:off x="4470540" y="2451226"/>
            <a:ext cx="3579777" cy="15578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7C8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4" name="Straight Arrow Connector 73"/>
          <p:cNvCxnSpPr>
            <a:stCxn id="36" idx="3"/>
            <a:endCxn id="46" idx="1"/>
          </p:cNvCxnSpPr>
          <p:nvPr/>
        </p:nvCxnSpPr>
        <p:spPr bwMode="auto">
          <a:xfrm flipV="1">
            <a:off x="4470540" y="3802538"/>
            <a:ext cx="3577365" cy="2065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7C8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5" name="Straight Arrow Connector 74"/>
          <p:cNvCxnSpPr>
            <a:stCxn id="36" idx="3"/>
            <a:endCxn id="47" idx="1"/>
          </p:cNvCxnSpPr>
          <p:nvPr/>
        </p:nvCxnSpPr>
        <p:spPr bwMode="auto">
          <a:xfrm>
            <a:off x="4470540" y="4009046"/>
            <a:ext cx="3574953" cy="2439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7C8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6" name="Straight Arrow Connector 75"/>
          <p:cNvCxnSpPr>
            <a:stCxn id="36" idx="3"/>
            <a:endCxn id="48" idx="1"/>
          </p:cNvCxnSpPr>
          <p:nvPr/>
        </p:nvCxnSpPr>
        <p:spPr bwMode="auto">
          <a:xfrm>
            <a:off x="4470540" y="4009047"/>
            <a:ext cx="3581641" cy="6943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7C8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7" name="Straight Arrow Connector 76"/>
          <p:cNvCxnSpPr>
            <a:stCxn id="36" idx="3"/>
            <a:endCxn id="49" idx="1"/>
          </p:cNvCxnSpPr>
          <p:nvPr/>
        </p:nvCxnSpPr>
        <p:spPr bwMode="auto">
          <a:xfrm>
            <a:off x="4470540" y="4009046"/>
            <a:ext cx="3586469" cy="11448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7C8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8" name="Straight Arrow Connector 77"/>
          <p:cNvCxnSpPr>
            <a:stCxn id="37" idx="3"/>
            <a:endCxn id="44" idx="1"/>
          </p:cNvCxnSpPr>
          <p:nvPr/>
        </p:nvCxnSpPr>
        <p:spPr bwMode="auto">
          <a:xfrm flipV="1">
            <a:off x="4472684" y="2900663"/>
            <a:ext cx="3584324" cy="15314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C8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9" name="Straight Arrow Connector 78"/>
          <p:cNvCxnSpPr>
            <a:stCxn id="37" idx="3"/>
            <a:endCxn id="45" idx="1"/>
          </p:cNvCxnSpPr>
          <p:nvPr/>
        </p:nvCxnSpPr>
        <p:spPr bwMode="auto">
          <a:xfrm flipV="1">
            <a:off x="4472684" y="3352101"/>
            <a:ext cx="3570396" cy="107999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C8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0" name="Straight Arrow Connector 79"/>
          <p:cNvCxnSpPr>
            <a:stCxn id="37" idx="3"/>
            <a:endCxn id="48" idx="1"/>
          </p:cNvCxnSpPr>
          <p:nvPr/>
        </p:nvCxnSpPr>
        <p:spPr bwMode="auto">
          <a:xfrm>
            <a:off x="4472684" y="4432091"/>
            <a:ext cx="3579496" cy="2713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C8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/>
          <p:cNvCxnSpPr>
            <a:stCxn id="37" idx="3"/>
            <a:endCxn id="49" idx="1"/>
          </p:cNvCxnSpPr>
          <p:nvPr/>
        </p:nvCxnSpPr>
        <p:spPr bwMode="auto">
          <a:xfrm>
            <a:off x="4472684" y="4432092"/>
            <a:ext cx="3584324" cy="7217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C8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2" name="Straight Arrow Connector 81"/>
          <p:cNvCxnSpPr>
            <a:stCxn id="38" idx="3"/>
            <a:endCxn id="40" idx="1"/>
          </p:cNvCxnSpPr>
          <p:nvPr/>
        </p:nvCxnSpPr>
        <p:spPr bwMode="auto">
          <a:xfrm flipV="1">
            <a:off x="4472684" y="1110302"/>
            <a:ext cx="3579496" cy="37448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79EFFB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3" name="Straight Arrow Connector 82"/>
          <p:cNvCxnSpPr>
            <a:stCxn id="38" idx="3"/>
            <a:endCxn id="50" idx="1"/>
          </p:cNvCxnSpPr>
          <p:nvPr/>
        </p:nvCxnSpPr>
        <p:spPr bwMode="auto">
          <a:xfrm>
            <a:off x="4472684" y="4855143"/>
            <a:ext cx="3580044" cy="7491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79EFFB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4" name="Straight Arrow Connector 83"/>
          <p:cNvCxnSpPr>
            <a:stCxn id="39" idx="3"/>
            <a:endCxn id="41" idx="1"/>
          </p:cNvCxnSpPr>
          <p:nvPr/>
        </p:nvCxnSpPr>
        <p:spPr bwMode="auto">
          <a:xfrm flipV="1">
            <a:off x="4472684" y="1550353"/>
            <a:ext cx="3581908" cy="37278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5" name="Straight Arrow Connector 84"/>
          <p:cNvCxnSpPr>
            <a:stCxn id="39" idx="3"/>
            <a:endCxn id="42" idx="1"/>
          </p:cNvCxnSpPr>
          <p:nvPr/>
        </p:nvCxnSpPr>
        <p:spPr bwMode="auto">
          <a:xfrm flipV="1">
            <a:off x="4472684" y="2000789"/>
            <a:ext cx="3577084" cy="32773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6" name="Straight Arrow Connector 85"/>
          <p:cNvCxnSpPr>
            <a:stCxn id="39" idx="3"/>
            <a:endCxn id="44" idx="1"/>
          </p:cNvCxnSpPr>
          <p:nvPr/>
        </p:nvCxnSpPr>
        <p:spPr bwMode="auto">
          <a:xfrm flipV="1">
            <a:off x="4472684" y="2900663"/>
            <a:ext cx="3584324" cy="237751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7" name="Straight Arrow Connector 86"/>
          <p:cNvCxnSpPr>
            <a:stCxn id="39" idx="3"/>
            <a:endCxn id="45" idx="1"/>
          </p:cNvCxnSpPr>
          <p:nvPr/>
        </p:nvCxnSpPr>
        <p:spPr bwMode="auto">
          <a:xfrm flipV="1">
            <a:off x="4472684" y="3352101"/>
            <a:ext cx="3570396" cy="192608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8" name="Straight Arrow Connector 87"/>
          <p:cNvCxnSpPr>
            <a:stCxn id="39" idx="3"/>
            <a:endCxn id="48" idx="1"/>
          </p:cNvCxnSpPr>
          <p:nvPr/>
        </p:nvCxnSpPr>
        <p:spPr bwMode="auto">
          <a:xfrm flipV="1">
            <a:off x="4472684" y="4703411"/>
            <a:ext cx="3579496" cy="5747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9" name="Straight Arrow Connector 88"/>
          <p:cNvCxnSpPr>
            <a:stCxn id="39" idx="3"/>
            <a:endCxn id="51" idx="1"/>
          </p:cNvCxnSpPr>
          <p:nvPr/>
        </p:nvCxnSpPr>
        <p:spPr bwMode="auto">
          <a:xfrm>
            <a:off x="4472684" y="5278182"/>
            <a:ext cx="3572260" cy="7765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0" name="Straight Arrow Connector 89"/>
          <p:cNvCxnSpPr>
            <a:stCxn id="39" idx="3"/>
            <a:endCxn id="52" idx="1"/>
          </p:cNvCxnSpPr>
          <p:nvPr/>
        </p:nvCxnSpPr>
        <p:spPr bwMode="auto">
          <a:xfrm>
            <a:off x="4472684" y="5278182"/>
            <a:ext cx="3574672" cy="12269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1" name="Straight Arrow Connector 90"/>
          <p:cNvCxnSpPr>
            <a:stCxn id="53" idx="3"/>
            <a:endCxn id="40" idx="1"/>
          </p:cNvCxnSpPr>
          <p:nvPr/>
        </p:nvCxnSpPr>
        <p:spPr bwMode="auto">
          <a:xfrm flipV="1">
            <a:off x="4472686" y="1110302"/>
            <a:ext cx="3579495" cy="45887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2" name="Straight Arrow Connector 91"/>
          <p:cNvCxnSpPr>
            <a:stCxn id="53" idx="3"/>
            <a:endCxn id="51" idx="1"/>
          </p:cNvCxnSpPr>
          <p:nvPr/>
        </p:nvCxnSpPr>
        <p:spPr bwMode="auto">
          <a:xfrm>
            <a:off x="4472686" y="5699080"/>
            <a:ext cx="3572259" cy="3556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3" name="Straight Arrow Connector 92"/>
          <p:cNvCxnSpPr>
            <a:stCxn id="53" idx="3"/>
            <a:endCxn id="50" idx="1"/>
          </p:cNvCxnSpPr>
          <p:nvPr/>
        </p:nvCxnSpPr>
        <p:spPr bwMode="auto">
          <a:xfrm flipV="1">
            <a:off x="4472686" y="5604286"/>
            <a:ext cx="3580043" cy="947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4" name="Straight Arrow Connector 93"/>
          <p:cNvCxnSpPr>
            <a:stCxn id="38" idx="3"/>
            <a:endCxn id="46" idx="1"/>
          </p:cNvCxnSpPr>
          <p:nvPr/>
        </p:nvCxnSpPr>
        <p:spPr bwMode="auto">
          <a:xfrm flipV="1">
            <a:off x="4472684" y="3802538"/>
            <a:ext cx="3575220" cy="10526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79EFFB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5" name="Straight Arrow Connector 94"/>
          <p:cNvCxnSpPr>
            <a:stCxn id="35" idx="3"/>
            <a:endCxn id="46" idx="1"/>
          </p:cNvCxnSpPr>
          <p:nvPr/>
        </p:nvCxnSpPr>
        <p:spPr bwMode="auto">
          <a:xfrm>
            <a:off x="4472684" y="3447503"/>
            <a:ext cx="3575220" cy="3550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6" name="Straight Arrow Connector 95"/>
          <p:cNvCxnSpPr>
            <a:stCxn id="34" idx="3"/>
            <a:endCxn id="46" idx="1"/>
          </p:cNvCxnSpPr>
          <p:nvPr/>
        </p:nvCxnSpPr>
        <p:spPr bwMode="auto">
          <a:xfrm>
            <a:off x="4472684" y="2885957"/>
            <a:ext cx="3575220" cy="9165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417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 Sesame Street mnemonic for mental disorders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917" y="1230547"/>
            <a:ext cx="1020846" cy="8352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970" y="2253671"/>
            <a:ext cx="943277" cy="10306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408" y="3471715"/>
            <a:ext cx="1014480" cy="7997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195" y="4408277"/>
            <a:ext cx="907052" cy="8638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7747" y="5408943"/>
            <a:ext cx="973016" cy="8800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14800" y="1417334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ADHD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0" y="2465927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Depression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0" y="3514520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Obsessive Compulsive Disorder (Anxiety)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4563114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Bipolar Disorder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4800" y="5611708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Schizophrenia</a:t>
            </a:r>
          </a:p>
        </p:txBody>
      </p:sp>
    </p:spTree>
    <p:extLst>
      <p:ext uri="{BB962C8B-B14F-4D97-AF65-F5344CB8AC3E}">
        <p14:creationId xmlns:p14="http://schemas.microsoft.com/office/powerpoint/2010/main" val="65873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586" y="1438275"/>
            <a:ext cx="4063061" cy="8477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2577" y="2598821"/>
            <a:ext cx="8271077" cy="260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69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10969784" cy="4767617"/>
          </a:xfrm>
        </p:spPr>
        <p:txBody>
          <a:bodyPr>
            <a:normAutofit/>
          </a:bodyPr>
          <a:lstStyle/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Inattention and/or hyperactivity-impulsivity</a:t>
            </a:r>
          </a:p>
          <a:p>
            <a:pPr marL="515933" lvl="1" indent="-287338">
              <a:spcAft>
                <a:spcPts val="800"/>
              </a:spcAft>
            </a:pPr>
            <a:r>
              <a:rPr lang="en-US" sz="2000" dirty="0"/>
              <a:t>Symptoms at least 6 months</a:t>
            </a:r>
          </a:p>
          <a:p>
            <a:pPr marL="515933" lvl="1" indent="-287338">
              <a:spcAft>
                <a:spcPts val="800"/>
              </a:spcAft>
            </a:pPr>
            <a:r>
              <a:rPr lang="en-US" sz="2000" dirty="0"/>
              <a:t>DIVA 2.0 useful for diagnosis</a:t>
            </a:r>
          </a:p>
          <a:p>
            <a:pPr marL="287338" indent="-287338">
              <a:spcAft>
                <a:spcPts val="800"/>
              </a:spcAft>
            </a:pPr>
            <a:r>
              <a:rPr lang="en-US" sz="2400" dirty="0"/>
              <a:t>4.4% of 18-44 year olds</a:t>
            </a:r>
          </a:p>
          <a:p>
            <a:pPr marL="287338" indent="-287338">
              <a:spcAft>
                <a:spcPts val="800"/>
              </a:spcAft>
            </a:pPr>
            <a:r>
              <a:rPr lang="en-US" sz="2400" dirty="0"/>
              <a:t>Comorbid with other psych disorders</a:t>
            </a:r>
          </a:p>
          <a:p>
            <a:pPr marL="287338" indent="-287338">
              <a:spcAft>
                <a:spcPts val="800"/>
              </a:spcAft>
            </a:pPr>
            <a:r>
              <a:rPr lang="en-US" sz="2400" dirty="0"/>
              <a:t>Higher mortality</a:t>
            </a:r>
          </a:p>
          <a:p>
            <a:pPr marL="515933" lvl="1" indent="-287338">
              <a:spcAft>
                <a:spcPts val="800"/>
              </a:spcAft>
            </a:pPr>
            <a:r>
              <a:rPr lang="en-US" sz="2000" dirty="0"/>
              <a:t>Accidents most common cause of death</a:t>
            </a:r>
          </a:p>
          <a:p>
            <a:pPr marL="287338" indent="-287338">
              <a:spcAft>
                <a:spcPts val="800"/>
              </a:spcAft>
            </a:pPr>
            <a:endParaRPr lang="en-US" sz="2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ADHD (Adult)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pic>
        <p:nvPicPr>
          <p:cNvPr id="7" name="Picture 2" descr="http://img4.wikia.nocookie.net/__cb20111114151709/muppet/images/a/a2/Ernie1980'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3154" y="907035"/>
            <a:ext cx="1206231" cy="98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ADH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774" y="2655243"/>
            <a:ext cx="4511452" cy="338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62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10969784" cy="4767617"/>
          </a:xfrm>
        </p:spPr>
        <p:txBody>
          <a:bodyPr>
            <a:normAutofit/>
          </a:bodyPr>
          <a:lstStyle/>
          <a:p>
            <a:pPr marL="287338" indent="-287338">
              <a:spcAft>
                <a:spcPts val="800"/>
              </a:spcAft>
            </a:pPr>
            <a:r>
              <a:rPr lang="en-US" sz="2400" dirty="0"/>
              <a:t>Dopamine and norepinephrine activity</a:t>
            </a:r>
          </a:p>
          <a:p>
            <a:pPr marL="287338" indent="-287338"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Medications and psychotherapy </a:t>
            </a:r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r>
              <a:rPr lang="en-US" sz="2200" dirty="0"/>
              <a:t>Stimulants</a:t>
            </a:r>
          </a:p>
          <a:p>
            <a:pPr marL="653089" lvl="2" indent="-287338">
              <a:spcAft>
                <a:spcPts val="600"/>
              </a:spcAft>
            </a:pPr>
            <a:r>
              <a:rPr lang="en-US" sz="2000" dirty="0"/>
              <a:t>Methylphenidate</a:t>
            </a:r>
          </a:p>
          <a:p>
            <a:pPr marL="653089" lvl="2" indent="-287338">
              <a:spcAft>
                <a:spcPts val="600"/>
              </a:spcAft>
            </a:pPr>
            <a:r>
              <a:rPr lang="en-US" sz="2000" dirty="0"/>
              <a:t>Amphetamines</a:t>
            </a:r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r>
              <a:rPr lang="en-US" sz="2200" dirty="0"/>
              <a:t>Non-stimulants</a:t>
            </a:r>
          </a:p>
          <a:p>
            <a:pPr marL="653089" lvl="2" indent="-287338">
              <a:spcAft>
                <a:spcPts val="600"/>
              </a:spcAft>
            </a:pPr>
            <a:r>
              <a:rPr lang="en-US" sz="2000" dirty="0" err="1"/>
              <a:t>Atomoxetine</a:t>
            </a:r>
            <a:endParaRPr lang="en-US" sz="2000" dirty="0"/>
          </a:p>
          <a:p>
            <a:pPr marL="653089" lvl="2" indent="-287338">
              <a:spcAft>
                <a:spcPts val="600"/>
              </a:spcAft>
            </a:pPr>
            <a:r>
              <a:rPr lang="en-US" sz="2000" dirty="0"/>
              <a:t>Atypical antidepressants</a:t>
            </a:r>
          </a:p>
          <a:p>
            <a:pPr marL="653089" lvl="2" indent="-287338">
              <a:spcAft>
                <a:spcPts val="600"/>
              </a:spcAft>
            </a:pPr>
            <a:r>
              <a:rPr lang="en-US" sz="2000" dirty="0"/>
              <a:t>Clonidine/</a:t>
            </a:r>
            <a:r>
              <a:rPr lang="en-US" sz="2000" dirty="0" err="1"/>
              <a:t>guanfacine</a:t>
            </a:r>
            <a:endParaRPr lang="en-US" sz="2000" dirty="0"/>
          </a:p>
          <a:p>
            <a:pPr marL="287338" indent="-287338">
              <a:spcBef>
                <a:spcPts val="600"/>
              </a:spcBef>
              <a:spcAft>
                <a:spcPts val="600"/>
              </a:spcAft>
            </a:pPr>
            <a:endParaRPr lang="en-US" sz="24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How </a:t>
            </a:r>
            <a:r>
              <a:rPr lang="en-US" dirty="0"/>
              <a:t>Medications Treat ADHD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pic>
        <p:nvPicPr>
          <p:cNvPr id="7" name="Picture 2" descr="http://img4.wikia.nocookie.net/__cb20111114151709/muppet/images/a/a2/Ernie1980'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3154" y="907035"/>
            <a:ext cx="1206231" cy="98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353" y="3337099"/>
            <a:ext cx="4048873" cy="270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58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8616751" cy="4767617"/>
          </a:xfrm>
        </p:spPr>
        <p:txBody>
          <a:bodyPr>
            <a:normAutofit/>
          </a:bodyPr>
          <a:lstStyle/>
          <a:p>
            <a:pPr marL="515933" lvl="1" indent="-287338">
              <a:spcAft>
                <a:spcPts val="800"/>
              </a:spcAft>
            </a:pPr>
            <a:endParaRPr lang="en-US" sz="2000" dirty="0"/>
          </a:p>
          <a:p>
            <a:pPr marL="287338" indent="-287338">
              <a:spcAft>
                <a:spcPts val="8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Prescription histories identify conditions</a:t>
            </a:r>
            <a:r>
              <a:rPr lang="en-US" sz="2800" dirty="0"/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sp>
        <p:nvSpPr>
          <p:cNvPr id="12" name="Right Arrow 11"/>
          <p:cNvSpPr/>
          <p:nvPr/>
        </p:nvSpPr>
        <p:spPr bwMode="ltGray">
          <a:xfrm>
            <a:off x="1941581" y="2287067"/>
            <a:ext cx="497306" cy="200527"/>
          </a:xfrm>
          <a:prstGeom prst="rightArrow">
            <a:avLst/>
          </a:prstGeom>
          <a:solidFill>
            <a:srgbClr val="FF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456" y="960120"/>
            <a:ext cx="7187184" cy="546871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6682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8616751" cy="4767617"/>
          </a:xfrm>
        </p:spPr>
        <p:txBody>
          <a:bodyPr>
            <a:normAutofit/>
          </a:bodyPr>
          <a:lstStyle/>
          <a:p>
            <a:pPr marL="515933" lvl="1" indent="-287338">
              <a:spcAft>
                <a:spcPts val="800"/>
              </a:spcAft>
            </a:pPr>
            <a:endParaRPr lang="en-US" sz="2000" dirty="0"/>
          </a:p>
          <a:p>
            <a:pPr marL="287338" indent="-287338">
              <a:spcAft>
                <a:spcPts val="8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Diagnosis information confirms conditions.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706" y="956213"/>
            <a:ext cx="7185414" cy="554780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9" name="Arc 18"/>
          <p:cNvSpPr/>
          <p:nvPr/>
        </p:nvSpPr>
        <p:spPr>
          <a:xfrm rot="16200000">
            <a:off x="2354004" y="1641953"/>
            <a:ext cx="882127" cy="1475336"/>
          </a:xfrm>
          <a:prstGeom prst="arc">
            <a:avLst>
              <a:gd name="adj1" fmla="val 10716167"/>
              <a:gd name="adj2" fmla="val 0"/>
            </a:avLst>
          </a:prstGeom>
          <a:ln w="38100" cap="rnd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86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586" y="1438275"/>
            <a:ext cx="4063061" cy="8477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2046" y="2671011"/>
            <a:ext cx="8132139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80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10969784" cy="4767617"/>
          </a:xfrm>
        </p:spPr>
        <p:txBody>
          <a:bodyPr>
            <a:normAutofit lnSpcReduction="10000"/>
          </a:bodyPr>
          <a:lstStyle/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Low mood, low self-esteem, loss of interest</a:t>
            </a:r>
          </a:p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Targets:</a:t>
            </a:r>
          </a:p>
          <a:p>
            <a:pPr marL="515933" lvl="1" indent="-287338">
              <a:spcAft>
                <a:spcPts val="800"/>
              </a:spcAft>
            </a:pPr>
            <a:r>
              <a:rPr lang="en-US" sz="2000" dirty="0"/>
              <a:t>Norepinephrine, Serotonin, Dopamine</a:t>
            </a:r>
          </a:p>
          <a:p>
            <a:pPr marL="287338" indent="-287338">
              <a:spcAft>
                <a:spcPts val="800"/>
              </a:spcAft>
            </a:pPr>
            <a:r>
              <a:rPr lang="en-US" sz="2200" dirty="0"/>
              <a:t>SSRI, SNRI</a:t>
            </a:r>
          </a:p>
          <a:p>
            <a:pPr marL="287338" indent="-287338">
              <a:spcAft>
                <a:spcPts val="800"/>
              </a:spcAft>
            </a:pPr>
            <a:r>
              <a:rPr lang="en-US" sz="2200" dirty="0"/>
              <a:t>Bupropion</a:t>
            </a:r>
          </a:p>
          <a:p>
            <a:pPr marL="287338" indent="-287338">
              <a:spcAft>
                <a:spcPts val="800"/>
              </a:spcAft>
            </a:pPr>
            <a:r>
              <a:rPr lang="en-US" sz="2200" dirty="0"/>
              <a:t>Tricyclics</a:t>
            </a:r>
          </a:p>
          <a:p>
            <a:pPr marL="287338" indent="-287338">
              <a:spcAft>
                <a:spcPts val="800"/>
              </a:spcAft>
            </a:pPr>
            <a:r>
              <a:rPr lang="en-US" sz="2200" dirty="0"/>
              <a:t>MAO-I</a:t>
            </a:r>
          </a:p>
          <a:p>
            <a:pPr marL="287338" indent="-287338">
              <a:spcAft>
                <a:spcPts val="800"/>
              </a:spcAft>
            </a:pPr>
            <a:r>
              <a:rPr lang="en-US" sz="2200" dirty="0"/>
              <a:t>Antipsychotic</a:t>
            </a:r>
          </a:p>
          <a:p>
            <a:pPr marL="287338" indent="-287338">
              <a:spcAft>
                <a:spcPts val="800"/>
              </a:spcAft>
            </a:pPr>
            <a:r>
              <a:rPr lang="en-US" sz="2200" dirty="0"/>
              <a:t>Esketamine</a:t>
            </a:r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Major Depressive Disorder (MDD)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pic>
        <p:nvPicPr>
          <p:cNvPr id="10" name="Picture 2" descr="http://img2.wikia.nocookie.net/__cb20120122051029/muppet/images/0/03/ClassicMrSnuffleupagu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6076" y="907035"/>
            <a:ext cx="1233229" cy="1652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6616" y="3730486"/>
            <a:ext cx="3422649" cy="256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17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10969784" cy="4767617"/>
          </a:xfrm>
        </p:spPr>
        <p:txBody>
          <a:bodyPr>
            <a:normAutofit/>
          </a:bodyPr>
          <a:lstStyle/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Single agent</a:t>
            </a:r>
          </a:p>
          <a:p>
            <a:pPr marL="515933" lvl="1" indent="-287338">
              <a:spcAft>
                <a:spcPts val="800"/>
              </a:spcAft>
            </a:pPr>
            <a:r>
              <a:rPr lang="en-US" sz="2000" dirty="0"/>
              <a:t>SSRI or SNRI</a:t>
            </a:r>
          </a:p>
          <a:p>
            <a:pPr marL="287338" indent="-287338">
              <a:spcAft>
                <a:spcPts val="800"/>
              </a:spcAft>
            </a:pPr>
            <a:r>
              <a:rPr lang="en-US" sz="2200" dirty="0"/>
              <a:t>Multiple agents, non-concurrent</a:t>
            </a:r>
          </a:p>
          <a:p>
            <a:pPr marL="515933" lvl="1" indent="-287338">
              <a:spcAft>
                <a:spcPts val="800"/>
              </a:spcAft>
            </a:pPr>
            <a:r>
              <a:rPr lang="en-US" sz="2000" dirty="0"/>
              <a:t>Trial and transition</a:t>
            </a:r>
          </a:p>
          <a:p>
            <a:pPr marL="287338" indent="-287338">
              <a:spcAft>
                <a:spcPts val="800"/>
              </a:spcAft>
            </a:pPr>
            <a:r>
              <a:rPr lang="en-US" sz="2200" dirty="0"/>
              <a:t>Multiple agents, concurrent</a:t>
            </a:r>
          </a:p>
          <a:p>
            <a:pPr marL="515933" lvl="1" indent="-287338">
              <a:spcAft>
                <a:spcPts val="800"/>
              </a:spcAft>
            </a:pPr>
            <a:r>
              <a:rPr lang="en-US" sz="2000" dirty="0"/>
              <a:t>Antidepressant + Benzodiazepine</a:t>
            </a:r>
          </a:p>
          <a:p>
            <a:pPr marL="515933" lvl="1" indent="-287338">
              <a:spcAft>
                <a:spcPts val="800"/>
              </a:spcAft>
            </a:pPr>
            <a:r>
              <a:rPr lang="en-US" sz="2000" dirty="0"/>
              <a:t>Multiple Antidepressants</a:t>
            </a:r>
          </a:p>
          <a:p>
            <a:pPr marL="515933" lvl="1" indent="-287338">
              <a:spcAft>
                <a:spcPts val="800"/>
              </a:spcAft>
            </a:pPr>
            <a:r>
              <a:rPr lang="en-US" sz="2000" dirty="0"/>
              <a:t>Antidepressant + Antipsychotic</a:t>
            </a:r>
          </a:p>
          <a:p>
            <a:pPr marL="515933" lvl="1" indent="-287338">
              <a:spcAft>
                <a:spcPts val="800"/>
              </a:spcAft>
            </a:pPr>
            <a:r>
              <a:rPr lang="en-US" sz="2000" dirty="0"/>
              <a:t>Antidepressant + Anticonvulsant</a:t>
            </a:r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Major Depressive Disorder (MDD)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pic>
        <p:nvPicPr>
          <p:cNvPr id="10" name="Picture 2" descr="http://img2.wikia.nocookie.net/__cb20120122051029/muppet/images/0/03/ClassicMrSnuffleupagu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6076" y="907035"/>
            <a:ext cx="1233229" cy="1652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s.hswstatic.com/gif/antidepressant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868" y="3801438"/>
            <a:ext cx="3739378" cy="249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05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8616751" cy="4767617"/>
          </a:xfrm>
        </p:spPr>
        <p:txBody>
          <a:bodyPr>
            <a:normAutofit/>
          </a:bodyPr>
          <a:lstStyle/>
          <a:p>
            <a:pPr marL="515933" lvl="1" indent="-287338">
              <a:spcAft>
                <a:spcPts val="800"/>
              </a:spcAft>
            </a:pPr>
            <a:endParaRPr lang="en-US" sz="2000" dirty="0"/>
          </a:p>
          <a:p>
            <a:pPr marL="287338" indent="-287338">
              <a:spcAft>
                <a:spcPts val="8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Prescription histories identify conditions</a:t>
            </a:r>
            <a:r>
              <a:rPr lang="en-US" sz="2800" dirty="0"/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sp>
        <p:nvSpPr>
          <p:cNvPr id="5" name="Right Arrow 4"/>
          <p:cNvSpPr/>
          <p:nvPr/>
        </p:nvSpPr>
        <p:spPr bwMode="ltGray">
          <a:xfrm>
            <a:off x="1941581" y="2248967"/>
            <a:ext cx="497306" cy="200527"/>
          </a:xfrm>
          <a:prstGeom prst="rightArrow">
            <a:avLst/>
          </a:prstGeom>
          <a:solidFill>
            <a:srgbClr val="FF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sp>
        <p:nvSpPr>
          <p:cNvPr id="8" name="Right Arrow 7"/>
          <p:cNvSpPr/>
          <p:nvPr/>
        </p:nvSpPr>
        <p:spPr bwMode="ltGray">
          <a:xfrm>
            <a:off x="1941581" y="2570451"/>
            <a:ext cx="497306" cy="200527"/>
          </a:xfrm>
          <a:prstGeom prst="rightArrow">
            <a:avLst/>
          </a:prstGeom>
          <a:solidFill>
            <a:srgbClr val="FF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sp>
        <p:nvSpPr>
          <p:cNvPr id="10" name="Right Arrow 9"/>
          <p:cNvSpPr/>
          <p:nvPr/>
        </p:nvSpPr>
        <p:spPr bwMode="ltGray">
          <a:xfrm>
            <a:off x="1941581" y="3759025"/>
            <a:ext cx="497306" cy="200527"/>
          </a:xfrm>
          <a:prstGeom prst="rightArrow">
            <a:avLst/>
          </a:prstGeom>
          <a:solidFill>
            <a:srgbClr val="FF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sp>
        <p:nvSpPr>
          <p:cNvPr id="11" name="Right Arrow 10"/>
          <p:cNvSpPr/>
          <p:nvPr/>
        </p:nvSpPr>
        <p:spPr bwMode="ltGray">
          <a:xfrm>
            <a:off x="1944707" y="4015003"/>
            <a:ext cx="497306" cy="200527"/>
          </a:xfrm>
          <a:prstGeom prst="rightArrow">
            <a:avLst/>
          </a:prstGeom>
          <a:solidFill>
            <a:srgbClr val="FF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sp>
        <p:nvSpPr>
          <p:cNvPr id="12" name="Right Arrow 11"/>
          <p:cNvSpPr/>
          <p:nvPr/>
        </p:nvSpPr>
        <p:spPr bwMode="ltGray">
          <a:xfrm>
            <a:off x="1941581" y="4534271"/>
            <a:ext cx="497306" cy="200527"/>
          </a:xfrm>
          <a:prstGeom prst="rightArrow">
            <a:avLst/>
          </a:prstGeom>
          <a:solidFill>
            <a:srgbClr val="FF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sp>
        <p:nvSpPr>
          <p:cNvPr id="13" name="Right Arrow 12"/>
          <p:cNvSpPr/>
          <p:nvPr/>
        </p:nvSpPr>
        <p:spPr bwMode="ltGray">
          <a:xfrm>
            <a:off x="1941581" y="4815414"/>
            <a:ext cx="497306" cy="200527"/>
          </a:xfrm>
          <a:prstGeom prst="rightArrow">
            <a:avLst/>
          </a:prstGeom>
          <a:solidFill>
            <a:srgbClr val="FF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sp>
        <p:nvSpPr>
          <p:cNvPr id="14" name="Right Arrow 13"/>
          <p:cNvSpPr/>
          <p:nvPr/>
        </p:nvSpPr>
        <p:spPr bwMode="ltGray">
          <a:xfrm>
            <a:off x="1941581" y="5102825"/>
            <a:ext cx="497306" cy="200527"/>
          </a:xfrm>
          <a:prstGeom prst="rightArrow">
            <a:avLst/>
          </a:prstGeom>
          <a:solidFill>
            <a:srgbClr val="FF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456" y="960120"/>
            <a:ext cx="7187184" cy="57209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Right Arrow 15"/>
          <p:cNvSpPr/>
          <p:nvPr/>
        </p:nvSpPr>
        <p:spPr bwMode="ltGray">
          <a:xfrm>
            <a:off x="1949481" y="5383035"/>
            <a:ext cx="497306" cy="200527"/>
          </a:xfrm>
          <a:prstGeom prst="rightArrow">
            <a:avLst/>
          </a:prstGeom>
          <a:solidFill>
            <a:srgbClr val="FF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sp>
        <p:nvSpPr>
          <p:cNvPr id="17" name="Right Arrow 16"/>
          <p:cNvSpPr/>
          <p:nvPr/>
        </p:nvSpPr>
        <p:spPr bwMode="ltGray">
          <a:xfrm>
            <a:off x="1941581" y="5885494"/>
            <a:ext cx="497306" cy="200527"/>
          </a:xfrm>
          <a:prstGeom prst="rightArrow">
            <a:avLst/>
          </a:prstGeom>
          <a:solidFill>
            <a:srgbClr val="FF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sp>
        <p:nvSpPr>
          <p:cNvPr id="18" name="Right Arrow 17"/>
          <p:cNvSpPr/>
          <p:nvPr/>
        </p:nvSpPr>
        <p:spPr bwMode="ltGray">
          <a:xfrm>
            <a:off x="1941581" y="6130065"/>
            <a:ext cx="497306" cy="200527"/>
          </a:xfrm>
          <a:prstGeom prst="rightArrow">
            <a:avLst/>
          </a:prstGeom>
          <a:solidFill>
            <a:srgbClr val="FF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sp>
        <p:nvSpPr>
          <p:cNvPr id="19" name="Right Arrow 18"/>
          <p:cNvSpPr/>
          <p:nvPr/>
        </p:nvSpPr>
        <p:spPr bwMode="ltGray">
          <a:xfrm>
            <a:off x="1941581" y="6418878"/>
            <a:ext cx="497306" cy="200527"/>
          </a:xfrm>
          <a:prstGeom prst="rightArrow">
            <a:avLst/>
          </a:prstGeom>
          <a:solidFill>
            <a:srgbClr val="FF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358819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8616751" cy="4767617"/>
          </a:xfrm>
        </p:spPr>
        <p:txBody>
          <a:bodyPr>
            <a:normAutofit/>
          </a:bodyPr>
          <a:lstStyle/>
          <a:p>
            <a:pPr marL="515933" lvl="1" indent="-287338">
              <a:spcAft>
                <a:spcPts val="800"/>
              </a:spcAft>
            </a:pPr>
            <a:endParaRPr lang="en-US" sz="2000" dirty="0"/>
          </a:p>
          <a:p>
            <a:pPr marL="287338" indent="-287338">
              <a:spcAft>
                <a:spcPts val="8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Diagnosis information provides even more information.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2195" y="907035"/>
            <a:ext cx="7124436" cy="5757203"/>
          </a:xfrm>
          <a:prstGeom prst="rect">
            <a:avLst/>
          </a:prstGeom>
        </p:spPr>
      </p:pic>
      <p:sp>
        <p:nvSpPr>
          <p:cNvPr id="19" name="Arc 18"/>
          <p:cNvSpPr/>
          <p:nvPr/>
        </p:nvSpPr>
        <p:spPr>
          <a:xfrm rot="16200000" flipH="1">
            <a:off x="2541507" y="1503374"/>
            <a:ext cx="225910" cy="597072"/>
          </a:xfrm>
          <a:prstGeom prst="arc">
            <a:avLst>
              <a:gd name="adj1" fmla="val 10716167"/>
              <a:gd name="adj2" fmla="val 0"/>
            </a:avLst>
          </a:prstGeom>
          <a:ln w="34925" cap="rnd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/>
          <p:cNvSpPr/>
          <p:nvPr/>
        </p:nvSpPr>
        <p:spPr>
          <a:xfrm rot="16200000" flipH="1">
            <a:off x="2068564" y="1544445"/>
            <a:ext cx="1092348" cy="1381370"/>
          </a:xfrm>
          <a:prstGeom prst="arc">
            <a:avLst>
              <a:gd name="adj1" fmla="val 10716167"/>
              <a:gd name="adj2" fmla="val 182687"/>
            </a:avLst>
          </a:prstGeom>
          <a:ln w="34925" cap="rnd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8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519237"/>
            <a:ext cx="10969943" cy="387798"/>
          </a:xfrm>
        </p:spPr>
        <p:txBody>
          <a:bodyPr/>
          <a:lstStyle/>
          <a:p>
            <a:r>
              <a:rPr lang="en-US" dirty="0"/>
              <a:t>What about Rx no-hits?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137" y="1737360"/>
            <a:ext cx="8988552" cy="29235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ounded Rectangle 4"/>
          <p:cNvSpPr/>
          <p:nvPr/>
        </p:nvSpPr>
        <p:spPr bwMode="ltGray">
          <a:xfrm>
            <a:off x="3426913" y="4010025"/>
            <a:ext cx="1164137" cy="384807"/>
          </a:xfrm>
          <a:prstGeom prst="roundRect">
            <a:avLst/>
          </a:prstGeom>
          <a:noFill/>
          <a:ln w="444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136020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762" y="1737360"/>
            <a:ext cx="8990476" cy="402857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519237"/>
            <a:ext cx="10969943" cy="387798"/>
          </a:xfrm>
        </p:spPr>
        <p:txBody>
          <a:bodyPr/>
          <a:lstStyle/>
          <a:p>
            <a:r>
              <a:rPr lang="en-US" dirty="0"/>
              <a:t>Medical Data identifies more conditions than Rx alone.</a:t>
            </a:r>
          </a:p>
        </p:txBody>
      </p:sp>
      <p:sp>
        <p:nvSpPr>
          <p:cNvPr id="7" name="Rounded Rectangle 6"/>
          <p:cNvSpPr/>
          <p:nvPr/>
        </p:nvSpPr>
        <p:spPr bwMode="ltGray">
          <a:xfrm>
            <a:off x="1759178" y="2597913"/>
            <a:ext cx="7341791" cy="2583687"/>
          </a:xfrm>
          <a:prstGeom prst="round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sp>
        <p:nvSpPr>
          <p:cNvPr id="6" name="Rounded Rectangle 5"/>
          <p:cNvSpPr/>
          <p:nvPr/>
        </p:nvSpPr>
        <p:spPr bwMode="ltGray">
          <a:xfrm>
            <a:off x="3426913" y="1676400"/>
            <a:ext cx="1164137" cy="384807"/>
          </a:xfrm>
          <a:prstGeom prst="roundRect">
            <a:avLst/>
          </a:prstGeom>
          <a:noFill/>
          <a:ln w="444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3116658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519237"/>
            <a:ext cx="10969943" cy="387798"/>
          </a:xfrm>
        </p:spPr>
        <p:txBody>
          <a:bodyPr/>
          <a:lstStyle/>
          <a:p>
            <a:r>
              <a:rPr lang="en-US" dirty="0"/>
              <a:t>Medical Data identifies more conditions than Rx alone.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13" y="2201225"/>
            <a:ext cx="10058400" cy="400235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Rounded Rectangle 13"/>
          <p:cNvSpPr/>
          <p:nvPr/>
        </p:nvSpPr>
        <p:spPr bwMode="ltGray">
          <a:xfrm>
            <a:off x="2066925" y="2335525"/>
            <a:ext cx="1990725" cy="2457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sp>
        <p:nvSpPr>
          <p:cNvPr id="17" name="Rounded Rectangle 16"/>
          <p:cNvSpPr/>
          <p:nvPr/>
        </p:nvSpPr>
        <p:spPr bwMode="ltGray">
          <a:xfrm>
            <a:off x="4714237" y="4526274"/>
            <a:ext cx="4620263" cy="40767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sp>
        <p:nvSpPr>
          <p:cNvPr id="18" name="Rounded Rectangle 17"/>
          <p:cNvSpPr/>
          <p:nvPr/>
        </p:nvSpPr>
        <p:spPr bwMode="ltGray">
          <a:xfrm>
            <a:off x="4714237" y="5276850"/>
            <a:ext cx="4620263" cy="5143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" y="1737360"/>
            <a:ext cx="10058400" cy="4769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9" name="Rounded Rectangle 18"/>
          <p:cNvSpPr/>
          <p:nvPr/>
        </p:nvSpPr>
        <p:spPr bwMode="ltGray">
          <a:xfrm>
            <a:off x="2066924" y="4269553"/>
            <a:ext cx="1990725" cy="2457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399439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18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586" y="1438275"/>
            <a:ext cx="4063061" cy="8477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0671" y="2626895"/>
            <a:ext cx="8374889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98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hellogiggles.hellogiggles.netdna-cdn.com/wp-content/uploads/2014/12/02/the-count-p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5371" y="907034"/>
            <a:ext cx="2392215" cy="159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10969784" cy="4767617"/>
          </a:xfrm>
        </p:spPr>
        <p:txBody>
          <a:bodyPr>
            <a:normAutofit/>
          </a:bodyPr>
          <a:lstStyle/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GAD, Panic, Social Anxiety, Phobias, OCD, PTSD</a:t>
            </a:r>
          </a:p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Targets:</a:t>
            </a:r>
          </a:p>
          <a:p>
            <a:pPr marL="515933" lvl="1" indent="-287338">
              <a:spcAft>
                <a:spcPts val="800"/>
              </a:spcAft>
            </a:pPr>
            <a:r>
              <a:rPr lang="en-US" sz="2000" dirty="0"/>
              <a:t>GABA</a:t>
            </a:r>
          </a:p>
          <a:p>
            <a:pPr marL="515933" lvl="1" indent="-287338">
              <a:spcAft>
                <a:spcPts val="800"/>
              </a:spcAft>
            </a:pPr>
            <a:r>
              <a:rPr lang="en-US" sz="2000" dirty="0"/>
              <a:t>Serotonin</a:t>
            </a:r>
          </a:p>
          <a:p>
            <a:pPr marL="287338" indent="-287338">
              <a:spcAft>
                <a:spcPts val="800"/>
              </a:spcAft>
            </a:pPr>
            <a:r>
              <a:rPr lang="en-US" sz="2200" dirty="0"/>
              <a:t>SSRI, SNRI, TCA</a:t>
            </a:r>
          </a:p>
          <a:p>
            <a:pPr marL="287338" indent="-287338">
              <a:spcAft>
                <a:spcPts val="800"/>
              </a:spcAft>
            </a:pPr>
            <a:r>
              <a:rPr lang="en-US" sz="2200" dirty="0"/>
              <a:t>Benzodiazepines</a:t>
            </a:r>
          </a:p>
          <a:p>
            <a:pPr marL="287338" indent="-287338">
              <a:spcAft>
                <a:spcPts val="800"/>
              </a:spcAft>
            </a:pPr>
            <a:r>
              <a:rPr lang="en-US" sz="2200" dirty="0"/>
              <a:t>GABA analogs</a:t>
            </a:r>
          </a:p>
          <a:p>
            <a:pPr marL="287338" indent="-287338">
              <a:spcAft>
                <a:spcPts val="800"/>
              </a:spcAft>
            </a:pPr>
            <a:r>
              <a:rPr lang="en-US" sz="2200" dirty="0" err="1"/>
              <a:t>Buspirone</a:t>
            </a:r>
            <a:endParaRPr lang="en-US" sz="2200" dirty="0"/>
          </a:p>
          <a:p>
            <a:pPr marL="287338" indent="-287338">
              <a:spcAft>
                <a:spcPts val="800"/>
              </a:spcAft>
            </a:pPr>
            <a:r>
              <a:rPr lang="en-US" sz="2200" dirty="0"/>
              <a:t>Antipsychotics</a:t>
            </a:r>
          </a:p>
          <a:p>
            <a:pPr marL="287338" indent="-287338">
              <a:spcAft>
                <a:spcPts val="8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How Medications Treat Anxiety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7601" y="3390472"/>
            <a:ext cx="4279986" cy="290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51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hellogiggles.hellogiggles.netdna-cdn.com/wp-content/uploads/2014/12/02/the-count-p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5371" y="907034"/>
            <a:ext cx="2392215" cy="159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10969784" cy="4767617"/>
          </a:xfrm>
        </p:spPr>
        <p:txBody>
          <a:bodyPr>
            <a:normAutofit/>
          </a:bodyPr>
          <a:lstStyle/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SSRI for maintenance, Benzo for breakthrough</a:t>
            </a:r>
          </a:p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endParaRPr lang="en-US" sz="800" dirty="0"/>
          </a:p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Benzodiazepine monotherapy</a:t>
            </a:r>
          </a:p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endParaRPr lang="en-US" sz="800" dirty="0"/>
          </a:p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r>
              <a:rPr lang="en-US" sz="2400" dirty="0" err="1"/>
              <a:t>Pregabalin</a:t>
            </a:r>
            <a:r>
              <a:rPr lang="en-US" sz="2400" dirty="0"/>
              <a:t> or </a:t>
            </a:r>
            <a:r>
              <a:rPr lang="en-US" sz="2400" dirty="0" err="1"/>
              <a:t>buspirone</a:t>
            </a:r>
            <a:r>
              <a:rPr lang="en-US" sz="2400" dirty="0"/>
              <a:t> monotherapy</a:t>
            </a:r>
          </a:p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endParaRPr lang="en-US" sz="800" dirty="0"/>
          </a:p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Multiple agents, concurrent</a:t>
            </a:r>
          </a:p>
          <a:p>
            <a:pPr marL="515933" lvl="1" indent="-287338">
              <a:spcAft>
                <a:spcPts val="800"/>
              </a:spcAft>
            </a:pPr>
            <a:r>
              <a:rPr lang="en-US" sz="2000" dirty="0"/>
              <a:t>Combinations of above</a:t>
            </a:r>
          </a:p>
          <a:p>
            <a:pPr marL="515933" lvl="1" indent="-287338">
              <a:spcAft>
                <a:spcPts val="800"/>
              </a:spcAft>
            </a:pPr>
            <a:r>
              <a:rPr lang="en-US" sz="2000" dirty="0"/>
              <a:t>Anticonvulsants</a:t>
            </a:r>
          </a:p>
          <a:p>
            <a:pPr marL="515933" lvl="1" indent="-287338">
              <a:spcAft>
                <a:spcPts val="800"/>
              </a:spcAft>
            </a:pPr>
            <a:r>
              <a:rPr lang="en-US" sz="2000" dirty="0"/>
              <a:t>Antipsychotics</a:t>
            </a:r>
          </a:p>
          <a:p>
            <a:pPr marL="515933" lvl="1" indent="-287338">
              <a:spcAft>
                <a:spcPts val="800"/>
              </a:spcAft>
            </a:pPr>
            <a:endParaRPr lang="en-US" sz="2000" dirty="0"/>
          </a:p>
          <a:p>
            <a:pPr marL="287338" indent="-287338">
              <a:spcAft>
                <a:spcPts val="8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Estimating Anxiety Progression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281083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8616751" cy="4767617"/>
          </a:xfrm>
        </p:spPr>
        <p:txBody>
          <a:bodyPr>
            <a:normAutofit/>
          </a:bodyPr>
          <a:lstStyle/>
          <a:p>
            <a:pPr marL="515933" lvl="1" indent="-287338">
              <a:spcAft>
                <a:spcPts val="800"/>
              </a:spcAft>
            </a:pPr>
            <a:endParaRPr lang="en-US" sz="2000" dirty="0"/>
          </a:p>
          <a:p>
            <a:pPr marL="287338" indent="-287338">
              <a:spcAft>
                <a:spcPts val="8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Prescription histories identify likely conditions</a:t>
            </a:r>
            <a:r>
              <a:rPr lang="en-US" sz="2800" dirty="0"/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sp>
        <p:nvSpPr>
          <p:cNvPr id="5" name="Right Arrow 4"/>
          <p:cNvSpPr/>
          <p:nvPr/>
        </p:nvSpPr>
        <p:spPr bwMode="ltGray">
          <a:xfrm>
            <a:off x="1597424" y="2839854"/>
            <a:ext cx="497306" cy="200527"/>
          </a:xfrm>
          <a:prstGeom prst="rightArrow">
            <a:avLst/>
          </a:prstGeom>
          <a:solidFill>
            <a:srgbClr val="FF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sp>
        <p:nvSpPr>
          <p:cNvPr id="10" name="Right Arrow 9"/>
          <p:cNvSpPr/>
          <p:nvPr/>
        </p:nvSpPr>
        <p:spPr bwMode="ltGray">
          <a:xfrm>
            <a:off x="1597424" y="3173561"/>
            <a:ext cx="497306" cy="200527"/>
          </a:xfrm>
          <a:prstGeom prst="rightArrow">
            <a:avLst/>
          </a:prstGeom>
          <a:solidFill>
            <a:srgbClr val="FF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699" y="1042416"/>
            <a:ext cx="7771428" cy="5200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7335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213" y="1042416"/>
            <a:ext cx="7772400" cy="513952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8616751" cy="4767617"/>
          </a:xfrm>
        </p:spPr>
        <p:txBody>
          <a:bodyPr>
            <a:normAutofit/>
          </a:bodyPr>
          <a:lstStyle/>
          <a:p>
            <a:pPr marL="515933" lvl="1" indent="-287338">
              <a:spcAft>
                <a:spcPts val="800"/>
              </a:spcAft>
            </a:pPr>
            <a:endParaRPr lang="en-US" sz="2000" dirty="0"/>
          </a:p>
          <a:p>
            <a:pPr marL="287338" indent="-287338">
              <a:spcAft>
                <a:spcPts val="8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 Rules engine interprets the data.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198432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519237"/>
            <a:ext cx="10969943" cy="387798"/>
          </a:xfrm>
        </p:spPr>
        <p:txBody>
          <a:bodyPr/>
          <a:lstStyle/>
          <a:p>
            <a:r>
              <a:rPr lang="en-US" dirty="0"/>
              <a:t>Medical Data identifies more conditions than Rx alone.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" y="1805195"/>
            <a:ext cx="10058400" cy="426017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Rounded Rectangle 13"/>
          <p:cNvSpPr/>
          <p:nvPr/>
        </p:nvSpPr>
        <p:spPr bwMode="ltGray">
          <a:xfrm>
            <a:off x="2000251" y="2109874"/>
            <a:ext cx="2495550" cy="344576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" y="1346835"/>
            <a:ext cx="10058400" cy="4769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3" name="Rounded Rectangle 22"/>
          <p:cNvSpPr/>
          <p:nvPr/>
        </p:nvSpPr>
        <p:spPr bwMode="ltGray">
          <a:xfrm>
            <a:off x="2000251" y="4938799"/>
            <a:ext cx="2495550" cy="344576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sp>
        <p:nvSpPr>
          <p:cNvPr id="24" name="Rounded Rectangle 23"/>
          <p:cNvSpPr/>
          <p:nvPr/>
        </p:nvSpPr>
        <p:spPr bwMode="ltGray">
          <a:xfrm>
            <a:off x="4781549" y="4594223"/>
            <a:ext cx="2771775" cy="55880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119538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3" grpId="0" animBg="1"/>
      <p:bldP spid="2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586" y="1438275"/>
            <a:ext cx="4063061" cy="8477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3831" y="2711116"/>
            <a:ext cx="8128569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41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10969784" cy="4767617"/>
          </a:xfrm>
        </p:spPr>
        <p:txBody>
          <a:bodyPr>
            <a:normAutofit/>
          </a:bodyPr>
          <a:lstStyle/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Periods of mania/hypomania alternating with depression</a:t>
            </a:r>
          </a:p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Bipolar I, Bipolar II, </a:t>
            </a:r>
            <a:r>
              <a:rPr lang="en-US" sz="2400" dirty="0" err="1"/>
              <a:t>Cyclothymia</a:t>
            </a:r>
            <a:r>
              <a:rPr lang="en-US" sz="2400" dirty="0"/>
              <a:t>, Mixed, Rapid Cycling</a:t>
            </a:r>
            <a:endParaRPr lang="en-US" sz="2000" dirty="0"/>
          </a:p>
          <a:p>
            <a:pPr marL="515933" lvl="1" indent="-287338">
              <a:spcAft>
                <a:spcPts val="800"/>
              </a:spcAft>
            </a:pPr>
            <a:endParaRPr lang="en-US" sz="2000" dirty="0"/>
          </a:p>
          <a:p>
            <a:pPr marL="287338" indent="-287338">
              <a:spcAft>
                <a:spcPts val="8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Bipolar Disorder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pic>
        <p:nvPicPr>
          <p:cNvPr id="6" name="Picture 2" descr="http://www.clevelandclinicmeded.com/medicalpubs/diseasemanagement/psychiatry-psychology/bipolar-disorder/images/bipolar-disorder-fig3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350" y="3284209"/>
            <a:ext cx="6515968" cy="248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images.starpulse.com/Photos/Previews/Sesame-Street-tv-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9497" y="907032"/>
            <a:ext cx="1479729" cy="166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95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10969784" cy="4767617"/>
          </a:xfrm>
        </p:spPr>
        <p:txBody>
          <a:bodyPr>
            <a:normAutofit/>
          </a:bodyPr>
          <a:lstStyle/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Starting therapy:</a:t>
            </a:r>
          </a:p>
          <a:p>
            <a:pPr marL="515933" lvl="1" indent="-287338">
              <a:spcAft>
                <a:spcPts val="800"/>
              </a:spcAft>
            </a:pPr>
            <a:r>
              <a:rPr lang="en-US" sz="2000" dirty="0"/>
              <a:t>Lithium and/or Depakote +/- antipsychotic</a:t>
            </a:r>
          </a:p>
          <a:p>
            <a:pPr marL="515933" lvl="1" indent="-287338">
              <a:spcAft>
                <a:spcPts val="800"/>
              </a:spcAft>
            </a:pPr>
            <a:r>
              <a:rPr lang="en-US" sz="2000" dirty="0"/>
              <a:t>Lithium and/or Lamictal +/- antidepressant</a:t>
            </a:r>
          </a:p>
          <a:p>
            <a:pPr marL="515933" lvl="1" indent="-287338">
              <a:spcAft>
                <a:spcPts val="800"/>
              </a:spcAft>
            </a:pPr>
            <a:endParaRPr lang="en-US" sz="2000" dirty="0"/>
          </a:p>
          <a:p>
            <a:pPr marL="287338" indent="-287338">
              <a:spcAft>
                <a:spcPts val="800"/>
              </a:spcAft>
            </a:pPr>
            <a:r>
              <a:rPr lang="en-US" sz="2200" dirty="0"/>
              <a:t>Maintenance:</a:t>
            </a:r>
          </a:p>
          <a:p>
            <a:pPr marL="515933" lvl="1" indent="-287338">
              <a:spcAft>
                <a:spcPts val="800"/>
              </a:spcAft>
            </a:pPr>
            <a:r>
              <a:rPr lang="en-US" sz="2000" dirty="0"/>
              <a:t>Lithium, Depakote, Lamictal, </a:t>
            </a:r>
            <a:r>
              <a:rPr lang="en-US" sz="2000" dirty="0" err="1"/>
              <a:t>Tegretol</a:t>
            </a:r>
            <a:r>
              <a:rPr lang="en-US" sz="2000" dirty="0"/>
              <a:t>, </a:t>
            </a:r>
            <a:r>
              <a:rPr lang="en-US" sz="2000" dirty="0" err="1"/>
              <a:t>Trileptal</a:t>
            </a:r>
            <a:r>
              <a:rPr lang="en-US" sz="2000" dirty="0"/>
              <a:t>, antipsychotics</a:t>
            </a:r>
          </a:p>
          <a:p>
            <a:pPr marL="515933" lvl="1" indent="-287338">
              <a:spcAft>
                <a:spcPts val="800"/>
              </a:spcAft>
            </a:pPr>
            <a:endParaRPr lang="en-US" sz="2000" dirty="0"/>
          </a:p>
          <a:p>
            <a:pPr marL="287338" indent="-287338">
              <a:spcAft>
                <a:spcPts val="8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Estimating Bipolar Disorder Progression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pic>
        <p:nvPicPr>
          <p:cNvPr id="8" name="Picture 2" descr="http://images.starpulse.com/Photos/Previews/Sesame-Street-tv-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9497" y="907032"/>
            <a:ext cx="1479729" cy="166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32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8616751" cy="4767617"/>
          </a:xfrm>
        </p:spPr>
        <p:txBody>
          <a:bodyPr>
            <a:normAutofit/>
          </a:bodyPr>
          <a:lstStyle/>
          <a:p>
            <a:pPr marL="515933" lvl="1" indent="-287338">
              <a:spcAft>
                <a:spcPts val="800"/>
              </a:spcAft>
            </a:pPr>
            <a:endParaRPr lang="en-US" sz="2000" dirty="0"/>
          </a:p>
          <a:p>
            <a:pPr marL="287338" indent="-287338">
              <a:spcAft>
                <a:spcPts val="8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not always easy to identify the fill patterns</a:t>
            </a:r>
            <a:r>
              <a:rPr lang="en-US" sz="2800" dirty="0"/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sp>
        <p:nvSpPr>
          <p:cNvPr id="5" name="Right Arrow 4"/>
          <p:cNvSpPr/>
          <p:nvPr/>
        </p:nvSpPr>
        <p:spPr bwMode="ltGray">
          <a:xfrm>
            <a:off x="1926055" y="3429327"/>
            <a:ext cx="497306" cy="200527"/>
          </a:xfrm>
          <a:prstGeom prst="rightArrow">
            <a:avLst/>
          </a:prstGeom>
          <a:solidFill>
            <a:srgbClr val="FF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sp>
        <p:nvSpPr>
          <p:cNvPr id="10" name="Right Arrow 9"/>
          <p:cNvSpPr/>
          <p:nvPr/>
        </p:nvSpPr>
        <p:spPr bwMode="ltGray">
          <a:xfrm>
            <a:off x="1926055" y="6107598"/>
            <a:ext cx="497306" cy="200527"/>
          </a:xfrm>
          <a:prstGeom prst="rightArrow">
            <a:avLst/>
          </a:prstGeom>
          <a:solidFill>
            <a:srgbClr val="FF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821" y="1149768"/>
            <a:ext cx="7187184" cy="522421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6436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8616751" cy="4767617"/>
          </a:xfrm>
        </p:spPr>
        <p:txBody>
          <a:bodyPr>
            <a:normAutofit/>
          </a:bodyPr>
          <a:lstStyle/>
          <a:p>
            <a:pPr marL="515933" lvl="1" indent="-287338">
              <a:spcAft>
                <a:spcPts val="800"/>
              </a:spcAft>
            </a:pPr>
            <a:endParaRPr lang="en-US" sz="2000" dirty="0"/>
          </a:p>
          <a:p>
            <a:pPr marL="287338" indent="-287338">
              <a:spcAft>
                <a:spcPts val="8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 Rules engine interprets the data.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456" y="1152144"/>
            <a:ext cx="7187184" cy="50645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9" name="Arc 18"/>
          <p:cNvSpPr/>
          <p:nvPr/>
        </p:nvSpPr>
        <p:spPr>
          <a:xfrm rot="16200000">
            <a:off x="2195850" y="1766552"/>
            <a:ext cx="868568" cy="1240713"/>
          </a:xfrm>
          <a:prstGeom prst="arc">
            <a:avLst>
              <a:gd name="adj1" fmla="val 10716167"/>
              <a:gd name="adj2" fmla="val 0"/>
            </a:avLst>
          </a:prstGeom>
          <a:ln w="34925" cap="rnd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95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6948" y="873196"/>
            <a:ext cx="4063061" cy="8477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299" y="1968451"/>
            <a:ext cx="6885568" cy="2057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299" y="4273381"/>
            <a:ext cx="6885568" cy="207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00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static.giantbomb.com/uploads/square_small/16/164924/2602101-2463857318-bert-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743" y="907031"/>
            <a:ext cx="1665483" cy="166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8616751" cy="4767617"/>
          </a:xfrm>
        </p:spPr>
        <p:txBody>
          <a:bodyPr>
            <a:normAutofit/>
          </a:bodyPr>
          <a:lstStyle/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r>
              <a:rPr lang="en-US" sz="2400" b="1" dirty="0"/>
              <a:t>Suicide risk: </a:t>
            </a:r>
            <a:r>
              <a:rPr lang="en-US" sz="2000" dirty="0"/>
              <a:t>At least 2 symptoms present for six months</a:t>
            </a:r>
          </a:p>
          <a:p>
            <a:pPr marL="515933" lvl="1" indent="-287338">
              <a:spcAft>
                <a:spcPts val="800"/>
              </a:spcAft>
            </a:pPr>
            <a:endParaRPr lang="en-US" sz="2000" dirty="0"/>
          </a:p>
          <a:p>
            <a:pPr marL="287338" indent="-287338">
              <a:spcAft>
                <a:spcPts val="8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Schizophrenia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66425246"/>
              </p:ext>
            </p:extLst>
          </p:nvPr>
        </p:nvGraphicFramePr>
        <p:xfrm>
          <a:off x="904558" y="1926946"/>
          <a:ext cx="6836132" cy="3743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3922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3448"/>
            <a:ext cx="8616751" cy="4137445"/>
          </a:xfrm>
        </p:spPr>
        <p:txBody>
          <a:bodyPr>
            <a:normAutofit/>
          </a:bodyPr>
          <a:lstStyle/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Thought disorder, mood disorder, anxiety disorder</a:t>
            </a:r>
          </a:p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endParaRPr lang="en-US" sz="2400" dirty="0"/>
          </a:p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Antipsychotics are first line but others may be added</a:t>
            </a:r>
          </a:p>
          <a:p>
            <a:pPr marL="515933" lvl="1" indent="-287338">
              <a:spcAft>
                <a:spcPts val="800"/>
              </a:spcAft>
            </a:pPr>
            <a:r>
              <a:rPr lang="en-US" sz="2000" dirty="0" err="1"/>
              <a:t>Clozaril</a:t>
            </a:r>
            <a:r>
              <a:rPr lang="en-US" sz="2000" dirty="0"/>
              <a:t> probably most effective</a:t>
            </a:r>
          </a:p>
          <a:p>
            <a:pPr marL="515933" lvl="1" indent="-287338">
              <a:spcAft>
                <a:spcPts val="800"/>
              </a:spcAft>
            </a:pPr>
            <a:r>
              <a:rPr lang="en-US" sz="2000" dirty="0" err="1"/>
              <a:t>Cariprazine</a:t>
            </a:r>
            <a:r>
              <a:rPr lang="en-US" sz="2000" dirty="0"/>
              <a:t> beneficial with negative symptoms</a:t>
            </a:r>
          </a:p>
          <a:p>
            <a:pPr marL="228595" lvl="1" indent="0">
              <a:spcAft>
                <a:spcPts val="800"/>
              </a:spcAft>
              <a:buNone/>
            </a:pPr>
            <a:endParaRPr lang="en-US" sz="2400" dirty="0"/>
          </a:p>
          <a:p>
            <a:pPr marL="287338" indent="-287338">
              <a:spcAft>
                <a:spcPts val="800"/>
              </a:spcAft>
            </a:pPr>
            <a:r>
              <a:rPr lang="en-US" sz="2200" dirty="0"/>
              <a:t>Three-quarters of all patients stop taking their medications</a:t>
            </a:r>
          </a:p>
          <a:p>
            <a:pPr marL="515933" lvl="1" indent="-287338">
              <a:spcAft>
                <a:spcPts val="800"/>
              </a:spcAft>
            </a:pPr>
            <a:endParaRPr lang="en-US" sz="2000" dirty="0"/>
          </a:p>
          <a:p>
            <a:pPr marL="287338" indent="-287338">
              <a:spcAft>
                <a:spcPts val="8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Estimating Schizophrenia Progression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pic>
        <p:nvPicPr>
          <p:cNvPr id="6" name="Picture 2" descr="http://www.aim.org/wp-content/uploads/2012/10/Big-Bird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1826" y="907031"/>
            <a:ext cx="205740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8962" y="4412609"/>
            <a:ext cx="3549455" cy="199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22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Prescription histories identify conditions</a:t>
            </a:r>
            <a:r>
              <a:rPr lang="en-US" sz="2800" dirty="0"/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sp>
        <p:nvSpPr>
          <p:cNvPr id="5" name="Right Arrow 4"/>
          <p:cNvSpPr/>
          <p:nvPr/>
        </p:nvSpPr>
        <p:spPr bwMode="ltGray">
          <a:xfrm>
            <a:off x="1600636" y="4219858"/>
            <a:ext cx="497306" cy="200527"/>
          </a:xfrm>
          <a:prstGeom prst="rightArrow">
            <a:avLst/>
          </a:prstGeom>
          <a:solidFill>
            <a:srgbClr val="FF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sp>
        <p:nvSpPr>
          <p:cNvPr id="10" name="Right Arrow 9"/>
          <p:cNvSpPr/>
          <p:nvPr/>
        </p:nvSpPr>
        <p:spPr bwMode="ltGray">
          <a:xfrm>
            <a:off x="1600636" y="4535628"/>
            <a:ext cx="497306" cy="200527"/>
          </a:xfrm>
          <a:prstGeom prst="rightArrow">
            <a:avLst/>
          </a:prstGeom>
          <a:solidFill>
            <a:srgbClr val="FF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sp>
        <p:nvSpPr>
          <p:cNvPr id="11" name="Right Arrow 10"/>
          <p:cNvSpPr/>
          <p:nvPr/>
        </p:nvSpPr>
        <p:spPr bwMode="ltGray">
          <a:xfrm>
            <a:off x="1600636" y="4841205"/>
            <a:ext cx="497306" cy="200527"/>
          </a:xfrm>
          <a:prstGeom prst="rightArrow">
            <a:avLst/>
          </a:prstGeom>
          <a:solidFill>
            <a:srgbClr val="FF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213" y="1435366"/>
            <a:ext cx="7772400" cy="458950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1900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848" y="1416558"/>
            <a:ext cx="7772400" cy="479280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8616751" cy="4767617"/>
          </a:xfrm>
        </p:spPr>
        <p:txBody>
          <a:bodyPr>
            <a:normAutofit/>
          </a:bodyPr>
          <a:lstStyle/>
          <a:p>
            <a:pPr marL="515933" lvl="1" indent="-287338">
              <a:spcAft>
                <a:spcPts val="800"/>
              </a:spcAft>
            </a:pPr>
            <a:endParaRPr lang="en-US" sz="2000" dirty="0"/>
          </a:p>
          <a:p>
            <a:pPr marL="287338" indent="-287338">
              <a:spcAft>
                <a:spcPts val="8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 Rules engine interprets the data.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sp>
        <p:nvSpPr>
          <p:cNvPr id="19" name="Arc 18"/>
          <p:cNvSpPr/>
          <p:nvPr/>
        </p:nvSpPr>
        <p:spPr>
          <a:xfrm rot="16200000">
            <a:off x="2155897" y="2654231"/>
            <a:ext cx="253492" cy="1860180"/>
          </a:xfrm>
          <a:prstGeom prst="arc">
            <a:avLst>
              <a:gd name="adj1" fmla="val 10716167"/>
              <a:gd name="adj2" fmla="val 418515"/>
            </a:avLst>
          </a:prstGeom>
          <a:ln w="34925" cap="rnd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17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" y="1807083"/>
            <a:ext cx="10058400" cy="424756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519237"/>
            <a:ext cx="10969943" cy="387798"/>
          </a:xfrm>
        </p:spPr>
        <p:txBody>
          <a:bodyPr/>
          <a:lstStyle/>
          <a:p>
            <a:r>
              <a:rPr lang="en-US" dirty="0"/>
              <a:t>Medical Data identifies more conditions than Rx alone.</a:t>
            </a:r>
          </a:p>
        </p:txBody>
      </p:sp>
      <p:sp>
        <p:nvSpPr>
          <p:cNvPr id="14" name="Rounded Rectangle 13"/>
          <p:cNvSpPr/>
          <p:nvPr/>
        </p:nvSpPr>
        <p:spPr bwMode="ltGray">
          <a:xfrm>
            <a:off x="2106445" y="2319191"/>
            <a:ext cx="2589380" cy="27160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sp>
        <p:nvSpPr>
          <p:cNvPr id="17" name="Rounded Rectangle 16"/>
          <p:cNvSpPr/>
          <p:nvPr/>
        </p:nvSpPr>
        <p:spPr bwMode="ltGray">
          <a:xfrm>
            <a:off x="4791073" y="2190632"/>
            <a:ext cx="4514852" cy="552568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" y="1346835"/>
            <a:ext cx="10058400" cy="4769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0" name="Rounded Rectangle 19"/>
          <p:cNvSpPr/>
          <p:nvPr/>
        </p:nvSpPr>
        <p:spPr bwMode="ltGray">
          <a:xfrm>
            <a:off x="2106445" y="5072489"/>
            <a:ext cx="2589380" cy="27160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  <p:sp>
        <p:nvSpPr>
          <p:cNvPr id="21" name="Rounded Rectangle 20"/>
          <p:cNvSpPr/>
          <p:nvPr/>
        </p:nvSpPr>
        <p:spPr bwMode="ltGray">
          <a:xfrm>
            <a:off x="4791073" y="4934405"/>
            <a:ext cx="4514852" cy="685345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330514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0" grpId="0" animBg="1"/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09442" y="519237"/>
            <a:ext cx="10672115" cy="387798"/>
          </a:xfrm>
        </p:spPr>
        <p:txBody>
          <a:bodyPr/>
          <a:lstStyle/>
          <a:p>
            <a:r>
              <a:rPr lang="en-US" dirty="0"/>
              <a:t>A Rules Engine can interpret complex data.</a:t>
            </a:r>
          </a:p>
        </p:txBody>
      </p:sp>
      <p:sp>
        <p:nvSpPr>
          <p:cNvPr id="19461" name="Right Arrow 17"/>
          <p:cNvSpPr>
            <a:spLocks noChangeArrowheads="1"/>
          </p:cNvSpPr>
          <p:nvPr/>
        </p:nvSpPr>
        <p:spPr bwMode="auto">
          <a:xfrm>
            <a:off x="3495038" y="2187799"/>
            <a:ext cx="734950" cy="38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A49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462" name="Right Arrow 21"/>
          <p:cNvSpPr>
            <a:spLocks noChangeArrowheads="1"/>
          </p:cNvSpPr>
          <p:nvPr/>
        </p:nvSpPr>
        <p:spPr bwMode="auto">
          <a:xfrm>
            <a:off x="8043776" y="2181438"/>
            <a:ext cx="73152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chemeClr val="accent1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A49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 bwMode="gray">
          <a:xfrm>
            <a:off x="898200" y="1617558"/>
            <a:ext cx="2557524" cy="178318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3716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1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D8791"/>
              </a:buClr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Classic Data Input</a:t>
            </a:r>
          </a:p>
          <a:p>
            <a:pPr marL="225425" marR="0" lvl="1" indent="-22542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D8791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Rx info</a:t>
            </a:r>
          </a:p>
          <a:p>
            <a:pPr marL="225425" marR="0" lvl="1" indent="-22542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D879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>
                <a:solidFill>
                  <a:srgbClr val="45484D"/>
                </a:solidFill>
                <a:latin typeface="Arial"/>
              </a:rPr>
              <a:t>Medical Data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548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25425" marR="0" lvl="1" indent="-22542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D8791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Application data</a:t>
            </a:r>
          </a:p>
          <a:p>
            <a:pPr marL="225425" marR="0" lvl="1" indent="-22542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D8791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Other (MIB, MVR)</a:t>
            </a:r>
          </a:p>
        </p:txBody>
      </p:sp>
      <p:sp>
        <p:nvSpPr>
          <p:cNvPr id="23" name="Rectangle 22"/>
          <p:cNvSpPr/>
          <p:nvPr/>
        </p:nvSpPr>
        <p:spPr bwMode="gray">
          <a:xfrm>
            <a:off x="8803871" y="1617558"/>
            <a:ext cx="2557524" cy="178318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3716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1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D8791"/>
              </a:buClr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UW Guidance</a:t>
            </a:r>
          </a:p>
          <a:p>
            <a:pPr marL="225425" marR="0" lvl="1" indent="-22542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D8791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Conditions</a:t>
            </a:r>
          </a:p>
          <a:p>
            <a:pPr marL="225425" marR="0" lvl="1" indent="-22542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D8791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Severity</a:t>
            </a:r>
          </a:p>
          <a:p>
            <a:pPr marL="225425" marR="0" lvl="1" indent="-22542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D8791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Decisions</a:t>
            </a:r>
          </a:p>
          <a:p>
            <a:pPr marL="225425" marR="0" lvl="1" indent="-22542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D879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>
                <a:solidFill>
                  <a:srgbClr val="45484D"/>
                </a:solidFill>
                <a:latin typeface="Arial"/>
              </a:rPr>
              <a:t>Risk Score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548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 bwMode="gray">
          <a:xfrm>
            <a:off x="4256008" y="3244444"/>
            <a:ext cx="3749040" cy="311877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3716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1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D8791"/>
              </a:buClr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Rule Variables</a:t>
            </a:r>
          </a:p>
          <a:p>
            <a:pPr marL="225425" marR="0" lvl="1" indent="-22542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D8791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Indication / Therapeutic class</a:t>
            </a:r>
          </a:p>
          <a:p>
            <a:pPr marL="225425" marR="0" lvl="1" indent="-22542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D8791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Drug combinations</a:t>
            </a:r>
          </a:p>
          <a:p>
            <a:pPr marL="225425" marR="0" lvl="1" indent="-22542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D8791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Fill timing (date or duration ranges)</a:t>
            </a:r>
          </a:p>
          <a:p>
            <a:pPr marL="225425" marR="0" lvl="1" indent="-22542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D8791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Fill counts / patterns</a:t>
            </a:r>
          </a:p>
          <a:p>
            <a:pPr marL="225425" marR="0" lvl="1" indent="-22542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D8791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Dosage / quantity</a:t>
            </a:r>
          </a:p>
          <a:p>
            <a:pPr marL="225425" marR="0" lvl="1" indent="-22542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D8791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Physician specialty / count</a:t>
            </a:r>
          </a:p>
          <a:p>
            <a:pPr marL="225425" marR="0" lvl="1" indent="-22542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D8791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Gender / Age</a:t>
            </a:r>
          </a:p>
          <a:p>
            <a:pPr marL="225425" marR="0" lvl="1" indent="-22542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D8791"/>
              </a:buClr>
              <a:buSzTx/>
              <a:buFont typeface="Wingdings" charset="2"/>
              <a:buChar char="§"/>
              <a:tabLst/>
              <a:defRPr/>
            </a:pPr>
            <a:r>
              <a:rPr lang="en-US" sz="1600" dirty="0">
                <a:solidFill>
                  <a:srgbClr val="45484D"/>
                </a:solidFill>
                <a:latin typeface="Arial"/>
              </a:rPr>
              <a:t>Diagnosis / treatment codes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548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25425" marR="0" lvl="1" indent="-22542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D8791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Other variables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256726" y="1593562"/>
            <a:ext cx="3752588" cy="1569474"/>
          </a:xfrm>
          <a:prstGeom prst="rect">
            <a:avLst/>
          </a:prstGeom>
          <a:solidFill>
            <a:schemeClr val="accent2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A49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4256726" y="1722741"/>
            <a:ext cx="374832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Rules Engine</a:t>
            </a:r>
            <a:endParaRPr lang="en-US" sz="2000" b="1" baseline="72000" dirty="0">
              <a:solidFill>
                <a:srgbClr val="FFFFFF"/>
              </a:solidFill>
              <a:latin typeface="Arial" charset="0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673328" y="2182962"/>
            <a:ext cx="914400" cy="758952"/>
            <a:chOff x="5181185" y="2422563"/>
            <a:chExt cx="1021147" cy="878776"/>
          </a:xfrm>
        </p:grpSpPr>
        <p:sp>
          <p:nvSpPr>
            <p:cNvPr id="25" name="Freeform 7"/>
            <p:cNvSpPr>
              <a:spLocks noEditPoints="1"/>
            </p:cNvSpPr>
            <p:nvPr/>
          </p:nvSpPr>
          <p:spPr bwMode="auto">
            <a:xfrm>
              <a:off x="5181185" y="2636320"/>
              <a:ext cx="647774" cy="665019"/>
            </a:xfrm>
            <a:custGeom>
              <a:avLst/>
              <a:gdLst>
                <a:gd name="T0" fmla="*/ 1536 w 3605"/>
                <a:gd name="T1" fmla="*/ 1034 h 3702"/>
                <a:gd name="T2" fmla="*/ 1244 w 3605"/>
                <a:gd name="T3" fmla="*/ 1197 h 3702"/>
                <a:gd name="T4" fmla="*/ 1036 w 3605"/>
                <a:gd name="T5" fmla="*/ 1461 h 3702"/>
                <a:gd name="T6" fmla="*/ 945 w 3605"/>
                <a:gd name="T7" fmla="*/ 1783 h 3702"/>
                <a:gd name="T8" fmla="*/ 984 w 3605"/>
                <a:gd name="T9" fmla="*/ 2117 h 3702"/>
                <a:gd name="T10" fmla="*/ 1148 w 3605"/>
                <a:gd name="T11" fmla="*/ 2409 h 3702"/>
                <a:gd name="T12" fmla="*/ 1413 w 3605"/>
                <a:gd name="T13" fmla="*/ 2616 h 3702"/>
                <a:gd name="T14" fmla="*/ 1734 w 3605"/>
                <a:gd name="T15" fmla="*/ 2708 h 3702"/>
                <a:gd name="T16" fmla="*/ 2068 w 3605"/>
                <a:gd name="T17" fmla="*/ 2668 h 3702"/>
                <a:gd name="T18" fmla="*/ 2360 w 3605"/>
                <a:gd name="T19" fmla="*/ 2505 h 3702"/>
                <a:gd name="T20" fmla="*/ 2569 w 3605"/>
                <a:gd name="T21" fmla="*/ 2241 h 3702"/>
                <a:gd name="T22" fmla="*/ 2659 w 3605"/>
                <a:gd name="T23" fmla="*/ 1919 h 3702"/>
                <a:gd name="T24" fmla="*/ 2619 w 3605"/>
                <a:gd name="T25" fmla="*/ 1585 h 3702"/>
                <a:gd name="T26" fmla="*/ 2456 w 3605"/>
                <a:gd name="T27" fmla="*/ 1293 h 3702"/>
                <a:gd name="T28" fmla="*/ 2192 w 3605"/>
                <a:gd name="T29" fmla="*/ 1086 h 3702"/>
                <a:gd name="T30" fmla="*/ 1870 w 3605"/>
                <a:gd name="T31" fmla="*/ 994 h 3702"/>
                <a:gd name="T32" fmla="*/ 1983 w 3605"/>
                <a:gd name="T33" fmla="*/ 100 h 3702"/>
                <a:gd name="T34" fmla="*/ 2115 w 3605"/>
                <a:gd name="T35" fmla="*/ 494 h 3702"/>
                <a:gd name="T36" fmla="*/ 2361 w 3605"/>
                <a:gd name="T37" fmla="*/ 575 h 3702"/>
                <a:gd name="T38" fmla="*/ 2705 w 3605"/>
                <a:gd name="T39" fmla="*/ 342 h 3702"/>
                <a:gd name="T40" fmla="*/ 3012 w 3605"/>
                <a:gd name="T41" fmla="*/ 450 h 3702"/>
                <a:gd name="T42" fmla="*/ 2853 w 3605"/>
                <a:gd name="T43" fmla="*/ 937 h 3702"/>
                <a:gd name="T44" fmla="*/ 3004 w 3605"/>
                <a:gd name="T45" fmla="*/ 1148 h 3702"/>
                <a:gd name="T46" fmla="*/ 3421 w 3605"/>
                <a:gd name="T47" fmla="*/ 1160 h 3702"/>
                <a:gd name="T48" fmla="*/ 3524 w 3605"/>
                <a:gd name="T49" fmla="*/ 1484 h 3702"/>
                <a:gd name="T50" fmla="*/ 3189 w 3605"/>
                <a:gd name="T51" fmla="*/ 1715 h 3702"/>
                <a:gd name="T52" fmla="*/ 3192 w 3605"/>
                <a:gd name="T53" fmla="*/ 1942 h 3702"/>
                <a:gd name="T54" fmla="*/ 3437 w 3605"/>
                <a:gd name="T55" fmla="*/ 2185 h 3702"/>
                <a:gd name="T56" fmla="*/ 3535 w 3605"/>
                <a:gd name="T57" fmla="*/ 2504 h 3702"/>
                <a:gd name="T58" fmla="*/ 3028 w 3605"/>
                <a:gd name="T59" fmla="*/ 2516 h 3702"/>
                <a:gd name="T60" fmla="*/ 2892 w 3605"/>
                <a:gd name="T61" fmla="*/ 2718 h 3702"/>
                <a:gd name="T62" fmla="*/ 2928 w 3605"/>
                <a:gd name="T63" fmla="*/ 3081 h 3702"/>
                <a:gd name="T64" fmla="*/ 2821 w 3605"/>
                <a:gd name="T65" fmla="*/ 3398 h 3702"/>
                <a:gd name="T66" fmla="*/ 2402 w 3605"/>
                <a:gd name="T67" fmla="*/ 3108 h 3702"/>
                <a:gd name="T68" fmla="*/ 2174 w 3605"/>
                <a:gd name="T69" fmla="*/ 3192 h 3702"/>
                <a:gd name="T70" fmla="*/ 1989 w 3605"/>
                <a:gd name="T71" fmla="*/ 3508 h 3702"/>
                <a:gd name="T72" fmla="*/ 1649 w 3605"/>
                <a:gd name="T73" fmla="*/ 3695 h 3702"/>
                <a:gd name="T74" fmla="*/ 1548 w 3605"/>
                <a:gd name="T75" fmla="*/ 3221 h 3702"/>
                <a:gd name="T76" fmla="*/ 1285 w 3605"/>
                <a:gd name="T77" fmla="*/ 3145 h 3702"/>
                <a:gd name="T78" fmla="*/ 980 w 3605"/>
                <a:gd name="T79" fmla="*/ 3302 h 3702"/>
                <a:gd name="T80" fmla="*/ 646 w 3605"/>
                <a:gd name="T81" fmla="*/ 3296 h 3702"/>
                <a:gd name="T82" fmla="*/ 792 w 3605"/>
                <a:gd name="T83" fmla="*/ 2810 h 3702"/>
                <a:gd name="T84" fmla="*/ 624 w 3605"/>
                <a:gd name="T85" fmla="*/ 2594 h 3702"/>
                <a:gd name="T86" fmla="*/ 283 w 3605"/>
                <a:gd name="T87" fmla="*/ 2542 h 3702"/>
                <a:gd name="T88" fmla="*/ 0 w 3605"/>
                <a:gd name="T89" fmla="*/ 2274 h 3702"/>
                <a:gd name="T90" fmla="*/ 422 w 3605"/>
                <a:gd name="T91" fmla="*/ 2034 h 3702"/>
                <a:gd name="T92" fmla="*/ 410 w 3605"/>
                <a:gd name="T93" fmla="*/ 1806 h 3702"/>
                <a:gd name="T94" fmla="*/ 250 w 3605"/>
                <a:gd name="T95" fmla="*/ 1573 h 3702"/>
                <a:gd name="T96" fmla="*/ 46 w 3605"/>
                <a:gd name="T97" fmla="*/ 1264 h 3702"/>
                <a:gd name="T98" fmla="*/ 459 w 3605"/>
                <a:gd name="T99" fmla="*/ 1166 h 3702"/>
                <a:gd name="T100" fmla="*/ 675 w 3605"/>
                <a:gd name="T101" fmla="*/ 1033 h 3702"/>
                <a:gd name="T102" fmla="*/ 710 w 3605"/>
                <a:gd name="T103" fmla="*/ 714 h 3702"/>
                <a:gd name="T104" fmla="*/ 726 w 3605"/>
                <a:gd name="T105" fmla="*/ 345 h 3702"/>
                <a:gd name="T106" fmla="*/ 1119 w 3605"/>
                <a:gd name="T107" fmla="*/ 507 h 3702"/>
                <a:gd name="T108" fmla="*/ 1371 w 3605"/>
                <a:gd name="T109" fmla="*/ 525 h 3702"/>
                <a:gd name="T110" fmla="*/ 1589 w 3605"/>
                <a:gd name="T111" fmla="*/ 290 h 3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05" h="3702">
                  <a:moveTo>
                    <a:pt x="1802" y="992"/>
                  </a:moveTo>
                  <a:lnTo>
                    <a:pt x="1734" y="994"/>
                  </a:lnTo>
                  <a:lnTo>
                    <a:pt x="1668" y="1002"/>
                  </a:lnTo>
                  <a:lnTo>
                    <a:pt x="1601" y="1016"/>
                  </a:lnTo>
                  <a:lnTo>
                    <a:pt x="1536" y="1034"/>
                  </a:lnTo>
                  <a:lnTo>
                    <a:pt x="1474" y="1057"/>
                  </a:lnTo>
                  <a:lnTo>
                    <a:pt x="1413" y="1086"/>
                  </a:lnTo>
                  <a:lnTo>
                    <a:pt x="1353" y="1118"/>
                  </a:lnTo>
                  <a:lnTo>
                    <a:pt x="1297" y="1155"/>
                  </a:lnTo>
                  <a:lnTo>
                    <a:pt x="1244" y="1197"/>
                  </a:lnTo>
                  <a:lnTo>
                    <a:pt x="1194" y="1243"/>
                  </a:lnTo>
                  <a:lnTo>
                    <a:pt x="1148" y="1293"/>
                  </a:lnTo>
                  <a:lnTo>
                    <a:pt x="1107" y="1347"/>
                  </a:lnTo>
                  <a:lnTo>
                    <a:pt x="1069" y="1402"/>
                  </a:lnTo>
                  <a:lnTo>
                    <a:pt x="1036" y="1461"/>
                  </a:lnTo>
                  <a:lnTo>
                    <a:pt x="1008" y="1522"/>
                  </a:lnTo>
                  <a:lnTo>
                    <a:pt x="984" y="1585"/>
                  </a:lnTo>
                  <a:lnTo>
                    <a:pt x="966" y="1650"/>
                  </a:lnTo>
                  <a:lnTo>
                    <a:pt x="954" y="1716"/>
                  </a:lnTo>
                  <a:lnTo>
                    <a:pt x="945" y="1783"/>
                  </a:lnTo>
                  <a:lnTo>
                    <a:pt x="942" y="1851"/>
                  </a:lnTo>
                  <a:lnTo>
                    <a:pt x="945" y="1919"/>
                  </a:lnTo>
                  <a:lnTo>
                    <a:pt x="954" y="1986"/>
                  </a:lnTo>
                  <a:lnTo>
                    <a:pt x="966" y="2052"/>
                  </a:lnTo>
                  <a:lnTo>
                    <a:pt x="984" y="2117"/>
                  </a:lnTo>
                  <a:lnTo>
                    <a:pt x="1008" y="2180"/>
                  </a:lnTo>
                  <a:lnTo>
                    <a:pt x="1036" y="2241"/>
                  </a:lnTo>
                  <a:lnTo>
                    <a:pt x="1069" y="2300"/>
                  </a:lnTo>
                  <a:lnTo>
                    <a:pt x="1107" y="2355"/>
                  </a:lnTo>
                  <a:lnTo>
                    <a:pt x="1148" y="2409"/>
                  </a:lnTo>
                  <a:lnTo>
                    <a:pt x="1194" y="2459"/>
                  </a:lnTo>
                  <a:lnTo>
                    <a:pt x="1244" y="2505"/>
                  </a:lnTo>
                  <a:lnTo>
                    <a:pt x="1297" y="2547"/>
                  </a:lnTo>
                  <a:lnTo>
                    <a:pt x="1353" y="2584"/>
                  </a:lnTo>
                  <a:lnTo>
                    <a:pt x="1413" y="2616"/>
                  </a:lnTo>
                  <a:lnTo>
                    <a:pt x="1474" y="2645"/>
                  </a:lnTo>
                  <a:lnTo>
                    <a:pt x="1536" y="2668"/>
                  </a:lnTo>
                  <a:lnTo>
                    <a:pt x="1601" y="2686"/>
                  </a:lnTo>
                  <a:lnTo>
                    <a:pt x="1668" y="2700"/>
                  </a:lnTo>
                  <a:lnTo>
                    <a:pt x="1734" y="2708"/>
                  </a:lnTo>
                  <a:lnTo>
                    <a:pt x="1802" y="2710"/>
                  </a:lnTo>
                  <a:lnTo>
                    <a:pt x="1870" y="2708"/>
                  </a:lnTo>
                  <a:lnTo>
                    <a:pt x="1937" y="2700"/>
                  </a:lnTo>
                  <a:lnTo>
                    <a:pt x="2003" y="2686"/>
                  </a:lnTo>
                  <a:lnTo>
                    <a:pt x="2068" y="2668"/>
                  </a:lnTo>
                  <a:lnTo>
                    <a:pt x="2130" y="2645"/>
                  </a:lnTo>
                  <a:lnTo>
                    <a:pt x="2192" y="2616"/>
                  </a:lnTo>
                  <a:lnTo>
                    <a:pt x="2251" y="2584"/>
                  </a:lnTo>
                  <a:lnTo>
                    <a:pt x="2307" y="2547"/>
                  </a:lnTo>
                  <a:lnTo>
                    <a:pt x="2360" y="2505"/>
                  </a:lnTo>
                  <a:lnTo>
                    <a:pt x="2410" y="2459"/>
                  </a:lnTo>
                  <a:lnTo>
                    <a:pt x="2456" y="2409"/>
                  </a:lnTo>
                  <a:lnTo>
                    <a:pt x="2498" y="2355"/>
                  </a:lnTo>
                  <a:lnTo>
                    <a:pt x="2535" y="2300"/>
                  </a:lnTo>
                  <a:lnTo>
                    <a:pt x="2569" y="2241"/>
                  </a:lnTo>
                  <a:lnTo>
                    <a:pt x="2597" y="2180"/>
                  </a:lnTo>
                  <a:lnTo>
                    <a:pt x="2619" y="2117"/>
                  </a:lnTo>
                  <a:lnTo>
                    <a:pt x="2637" y="2052"/>
                  </a:lnTo>
                  <a:lnTo>
                    <a:pt x="2651" y="1986"/>
                  </a:lnTo>
                  <a:lnTo>
                    <a:pt x="2659" y="1919"/>
                  </a:lnTo>
                  <a:lnTo>
                    <a:pt x="2662" y="1851"/>
                  </a:lnTo>
                  <a:lnTo>
                    <a:pt x="2659" y="1783"/>
                  </a:lnTo>
                  <a:lnTo>
                    <a:pt x="2651" y="1716"/>
                  </a:lnTo>
                  <a:lnTo>
                    <a:pt x="2637" y="1650"/>
                  </a:lnTo>
                  <a:lnTo>
                    <a:pt x="2619" y="1585"/>
                  </a:lnTo>
                  <a:lnTo>
                    <a:pt x="2597" y="1522"/>
                  </a:lnTo>
                  <a:lnTo>
                    <a:pt x="2569" y="1461"/>
                  </a:lnTo>
                  <a:lnTo>
                    <a:pt x="2535" y="1402"/>
                  </a:lnTo>
                  <a:lnTo>
                    <a:pt x="2498" y="1347"/>
                  </a:lnTo>
                  <a:lnTo>
                    <a:pt x="2456" y="1293"/>
                  </a:lnTo>
                  <a:lnTo>
                    <a:pt x="2410" y="1243"/>
                  </a:lnTo>
                  <a:lnTo>
                    <a:pt x="2360" y="1197"/>
                  </a:lnTo>
                  <a:lnTo>
                    <a:pt x="2307" y="1155"/>
                  </a:lnTo>
                  <a:lnTo>
                    <a:pt x="2251" y="1118"/>
                  </a:lnTo>
                  <a:lnTo>
                    <a:pt x="2192" y="1086"/>
                  </a:lnTo>
                  <a:lnTo>
                    <a:pt x="2130" y="1057"/>
                  </a:lnTo>
                  <a:lnTo>
                    <a:pt x="2068" y="1034"/>
                  </a:lnTo>
                  <a:lnTo>
                    <a:pt x="2003" y="1016"/>
                  </a:lnTo>
                  <a:lnTo>
                    <a:pt x="1937" y="1002"/>
                  </a:lnTo>
                  <a:lnTo>
                    <a:pt x="1870" y="994"/>
                  </a:lnTo>
                  <a:lnTo>
                    <a:pt x="1802" y="992"/>
                  </a:lnTo>
                  <a:close/>
                  <a:moveTo>
                    <a:pt x="1771" y="0"/>
                  </a:moveTo>
                  <a:lnTo>
                    <a:pt x="1864" y="1"/>
                  </a:lnTo>
                  <a:lnTo>
                    <a:pt x="1956" y="7"/>
                  </a:lnTo>
                  <a:lnTo>
                    <a:pt x="1983" y="100"/>
                  </a:lnTo>
                  <a:lnTo>
                    <a:pt x="2007" y="196"/>
                  </a:lnTo>
                  <a:lnTo>
                    <a:pt x="2026" y="292"/>
                  </a:lnTo>
                  <a:lnTo>
                    <a:pt x="2043" y="387"/>
                  </a:lnTo>
                  <a:lnTo>
                    <a:pt x="2056" y="481"/>
                  </a:lnTo>
                  <a:lnTo>
                    <a:pt x="2115" y="494"/>
                  </a:lnTo>
                  <a:lnTo>
                    <a:pt x="2174" y="508"/>
                  </a:lnTo>
                  <a:lnTo>
                    <a:pt x="2233" y="525"/>
                  </a:lnTo>
                  <a:lnTo>
                    <a:pt x="2275" y="541"/>
                  </a:lnTo>
                  <a:lnTo>
                    <a:pt x="2318" y="557"/>
                  </a:lnTo>
                  <a:lnTo>
                    <a:pt x="2361" y="575"/>
                  </a:lnTo>
                  <a:lnTo>
                    <a:pt x="2402" y="594"/>
                  </a:lnTo>
                  <a:lnTo>
                    <a:pt x="2473" y="526"/>
                  </a:lnTo>
                  <a:lnTo>
                    <a:pt x="2547" y="461"/>
                  </a:lnTo>
                  <a:lnTo>
                    <a:pt x="2625" y="400"/>
                  </a:lnTo>
                  <a:lnTo>
                    <a:pt x="2705" y="342"/>
                  </a:lnTo>
                  <a:lnTo>
                    <a:pt x="2790" y="285"/>
                  </a:lnTo>
                  <a:lnTo>
                    <a:pt x="2847" y="322"/>
                  </a:lnTo>
                  <a:lnTo>
                    <a:pt x="2903" y="363"/>
                  </a:lnTo>
                  <a:lnTo>
                    <a:pt x="2959" y="406"/>
                  </a:lnTo>
                  <a:lnTo>
                    <a:pt x="3012" y="450"/>
                  </a:lnTo>
                  <a:lnTo>
                    <a:pt x="2969" y="566"/>
                  </a:lnTo>
                  <a:lnTo>
                    <a:pt x="2922" y="678"/>
                  </a:lnTo>
                  <a:lnTo>
                    <a:pt x="2870" y="786"/>
                  </a:lnTo>
                  <a:lnTo>
                    <a:pt x="2812" y="892"/>
                  </a:lnTo>
                  <a:lnTo>
                    <a:pt x="2853" y="937"/>
                  </a:lnTo>
                  <a:lnTo>
                    <a:pt x="2892" y="984"/>
                  </a:lnTo>
                  <a:lnTo>
                    <a:pt x="2928" y="1033"/>
                  </a:lnTo>
                  <a:lnTo>
                    <a:pt x="2956" y="1070"/>
                  </a:lnTo>
                  <a:lnTo>
                    <a:pt x="2980" y="1108"/>
                  </a:lnTo>
                  <a:lnTo>
                    <a:pt x="3004" y="1148"/>
                  </a:lnTo>
                  <a:lnTo>
                    <a:pt x="3028" y="1186"/>
                  </a:lnTo>
                  <a:lnTo>
                    <a:pt x="3123" y="1174"/>
                  </a:lnTo>
                  <a:lnTo>
                    <a:pt x="3221" y="1165"/>
                  </a:lnTo>
                  <a:lnTo>
                    <a:pt x="3321" y="1160"/>
                  </a:lnTo>
                  <a:lnTo>
                    <a:pt x="3421" y="1160"/>
                  </a:lnTo>
                  <a:lnTo>
                    <a:pt x="3521" y="1163"/>
                  </a:lnTo>
                  <a:lnTo>
                    <a:pt x="3554" y="1250"/>
                  </a:lnTo>
                  <a:lnTo>
                    <a:pt x="3581" y="1338"/>
                  </a:lnTo>
                  <a:lnTo>
                    <a:pt x="3605" y="1428"/>
                  </a:lnTo>
                  <a:lnTo>
                    <a:pt x="3524" y="1484"/>
                  </a:lnTo>
                  <a:lnTo>
                    <a:pt x="3440" y="1534"/>
                  </a:lnTo>
                  <a:lnTo>
                    <a:pt x="3356" y="1583"/>
                  </a:lnTo>
                  <a:lnTo>
                    <a:pt x="3269" y="1628"/>
                  </a:lnTo>
                  <a:lnTo>
                    <a:pt x="3183" y="1668"/>
                  </a:lnTo>
                  <a:lnTo>
                    <a:pt x="3189" y="1715"/>
                  </a:lnTo>
                  <a:lnTo>
                    <a:pt x="3192" y="1760"/>
                  </a:lnTo>
                  <a:lnTo>
                    <a:pt x="3193" y="1806"/>
                  </a:lnTo>
                  <a:lnTo>
                    <a:pt x="3196" y="1851"/>
                  </a:lnTo>
                  <a:lnTo>
                    <a:pt x="3193" y="1896"/>
                  </a:lnTo>
                  <a:lnTo>
                    <a:pt x="3192" y="1942"/>
                  </a:lnTo>
                  <a:lnTo>
                    <a:pt x="3189" y="1987"/>
                  </a:lnTo>
                  <a:lnTo>
                    <a:pt x="3183" y="2034"/>
                  </a:lnTo>
                  <a:lnTo>
                    <a:pt x="3269" y="2080"/>
                  </a:lnTo>
                  <a:lnTo>
                    <a:pt x="3353" y="2129"/>
                  </a:lnTo>
                  <a:lnTo>
                    <a:pt x="3437" y="2185"/>
                  </a:lnTo>
                  <a:lnTo>
                    <a:pt x="3518" y="2242"/>
                  </a:lnTo>
                  <a:lnTo>
                    <a:pt x="3597" y="2305"/>
                  </a:lnTo>
                  <a:lnTo>
                    <a:pt x="3579" y="2372"/>
                  </a:lnTo>
                  <a:lnTo>
                    <a:pt x="3557" y="2438"/>
                  </a:lnTo>
                  <a:lnTo>
                    <a:pt x="3535" y="2504"/>
                  </a:lnTo>
                  <a:lnTo>
                    <a:pt x="3510" y="2568"/>
                  </a:lnTo>
                  <a:lnTo>
                    <a:pt x="3386" y="2563"/>
                  </a:lnTo>
                  <a:lnTo>
                    <a:pt x="3264" y="2552"/>
                  </a:lnTo>
                  <a:lnTo>
                    <a:pt x="3145" y="2536"/>
                  </a:lnTo>
                  <a:lnTo>
                    <a:pt x="3028" y="2516"/>
                  </a:lnTo>
                  <a:lnTo>
                    <a:pt x="3004" y="2554"/>
                  </a:lnTo>
                  <a:lnTo>
                    <a:pt x="2980" y="2594"/>
                  </a:lnTo>
                  <a:lnTo>
                    <a:pt x="2956" y="2632"/>
                  </a:lnTo>
                  <a:lnTo>
                    <a:pt x="2928" y="2669"/>
                  </a:lnTo>
                  <a:lnTo>
                    <a:pt x="2892" y="2718"/>
                  </a:lnTo>
                  <a:lnTo>
                    <a:pt x="2853" y="2765"/>
                  </a:lnTo>
                  <a:lnTo>
                    <a:pt x="2812" y="2810"/>
                  </a:lnTo>
                  <a:lnTo>
                    <a:pt x="2855" y="2898"/>
                  </a:lnTo>
                  <a:lnTo>
                    <a:pt x="2893" y="2988"/>
                  </a:lnTo>
                  <a:lnTo>
                    <a:pt x="2928" y="3081"/>
                  </a:lnTo>
                  <a:lnTo>
                    <a:pt x="2959" y="3176"/>
                  </a:lnTo>
                  <a:lnTo>
                    <a:pt x="2988" y="3274"/>
                  </a:lnTo>
                  <a:lnTo>
                    <a:pt x="2933" y="3316"/>
                  </a:lnTo>
                  <a:lnTo>
                    <a:pt x="2878" y="3357"/>
                  </a:lnTo>
                  <a:lnTo>
                    <a:pt x="2821" y="3398"/>
                  </a:lnTo>
                  <a:lnTo>
                    <a:pt x="2761" y="3434"/>
                  </a:lnTo>
                  <a:lnTo>
                    <a:pt x="2666" y="3358"/>
                  </a:lnTo>
                  <a:lnTo>
                    <a:pt x="2573" y="3278"/>
                  </a:lnTo>
                  <a:lnTo>
                    <a:pt x="2485" y="3195"/>
                  </a:lnTo>
                  <a:lnTo>
                    <a:pt x="2402" y="3108"/>
                  </a:lnTo>
                  <a:lnTo>
                    <a:pt x="2361" y="3127"/>
                  </a:lnTo>
                  <a:lnTo>
                    <a:pt x="2318" y="3145"/>
                  </a:lnTo>
                  <a:lnTo>
                    <a:pt x="2275" y="3161"/>
                  </a:lnTo>
                  <a:lnTo>
                    <a:pt x="2233" y="3177"/>
                  </a:lnTo>
                  <a:lnTo>
                    <a:pt x="2174" y="3192"/>
                  </a:lnTo>
                  <a:lnTo>
                    <a:pt x="2115" y="3208"/>
                  </a:lnTo>
                  <a:lnTo>
                    <a:pt x="2056" y="3221"/>
                  </a:lnTo>
                  <a:lnTo>
                    <a:pt x="2038" y="3316"/>
                  </a:lnTo>
                  <a:lnTo>
                    <a:pt x="2016" y="3412"/>
                  </a:lnTo>
                  <a:lnTo>
                    <a:pt x="1989" y="3508"/>
                  </a:lnTo>
                  <a:lnTo>
                    <a:pt x="1959" y="3604"/>
                  </a:lnTo>
                  <a:lnTo>
                    <a:pt x="1924" y="3697"/>
                  </a:lnTo>
                  <a:lnTo>
                    <a:pt x="1832" y="3702"/>
                  </a:lnTo>
                  <a:lnTo>
                    <a:pt x="1740" y="3701"/>
                  </a:lnTo>
                  <a:lnTo>
                    <a:pt x="1649" y="3695"/>
                  </a:lnTo>
                  <a:lnTo>
                    <a:pt x="1620" y="3602"/>
                  </a:lnTo>
                  <a:lnTo>
                    <a:pt x="1598" y="3506"/>
                  </a:lnTo>
                  <a:lnTo>
                    <a:pt x="1577" y="3410"/>
                  </a:lnTo>
                  <a:lnTo>
                    <a:pt x="1562" y="3315"/>
                  </a:lnTo>
                  <a:lnTo>
                    <a:pt x="1548" y="3221"/>
                  </a:lnTo>
                  <a:lnTo>
                    <a:pt x="1490" y="3208"/>
                  </a:lnTo>
                  <a:lnTo>
                    <a:pt x="1430" y="3192"/>
                  </a:lnTo>
                  <a:lnTo>
                    <a:pt x="1371" y="3177"/>
                  </a:lnTo>
                  <a:lnTo>
                    <a:pt x="1328" y="3161"/>
                  </a:lnTo>
                  <a:lnTo>
                    <a:pt x="1285" y="3145"/>
                  </a:lnTo>
                  <a:lnTo>
                    <a:pt x="1243" y="3127"/>
                  </a:lnTo>
                  <a:lnTo>
                    <a:pt x="1202" y="3108"/>
                  </a:lnTo>
                  <a:lnTo>
                    <a:pt x="1131" y="3176"/>
                  </a:lnTo>
                  <a:lnTo>
                    <a:pt x="1057" y="3240"/>
                  </a:lnTo>
                  <a:lnTo>
                    <a:pt x="980" y="3302"/>
                  </a:lnTo>
                  <a:lnTo>
                    <a:pt x="899" y="3360"/>
                  </a:lnTo>
                  <a:lnTo>
                    <a:pt x="815" y="3417"/>
                  </a:lnTo>
                  <a:lnTo>
                    <a:pt x="757" y="3380"/>
                  </a:lnTo>
                  <a:lnTo>
                    <a:pt x="700" y="3339"/>
                  </a:lnTo>
                  <a:lnTo>
                    <a:pt x="646" y="3296"/>
                  </a:lnTo>
                  <a:lnTo>
                    <a:pt x="593" y="3252"/>
                  </a:lnTo>
                  <a:lnTo>
                    <a:pt x="636" y="3136"/>
                  </a:lnTo>
                  <a:lnTo>
                    <a:pt x="682" y="3025"/>
                  </a:lnTo>
                  <a:lnTo>
                    <a:pt x="734" y="2916"/>
                  </a:lnTo>
                  <a:lnTo>
                    <a:pt x="792" y="2810"/>
                  </a:lnTo>
                  <a:lnTo>
                    <a:pt x="751" y="2765"/>
                  </a:lnTo>
                  <a:lnTo>
                    <a:pt x="711" y="2718"/>
                  </a:lnTo>
                  <a:lnTo>
                    <a:pt x="675" y="2669"/>
                  </a:lnTo>
                  <a:lnTo>
                    <a:pt x="648" y="2632"/>
                  </a:lnTo>
                  <a:lnTo>
                    <a:pt x="624" y="2594"/>
                  </a:lnTo>
                  <a:lnTo>
                    <a:pt x="600" y="2554"/>
                  </a:lnTo>
                  <a:lnTo>
                    <a:pt x="576" y="2516"/>
                  </a:lnTo>
                  <a:lnTo>
                    <a:pt x="480" y="2529"/>
                  </a:lnTo>
                  <a:lnTo>
                    <a:pt x="383" y="2538"/>
                  </a:lnTo>
                  <a:lnTo>
                    <a:pt x="283" y="2542"/>
                  </a:lnTo>
                  <a:lnTo>
                    <a:pt x="183" y="2542"/>
                  </a:lnTo>
                  <a:lnTo>
                    <a:pt x="82" y="2539"/>
                  </a:lnTo>
                  <a:lnTo>
                    <a:pt x="51" y="2452"/>
                  </a:lnTo>
                  <a:lnTo>
                    <a:pt x="23" y="2364"/>
                  </a:lnTo>
                  <a:lnTo>
                    <a:pt x="0" y="2274"/>
                  </a:lnTo>
                  <a:lnTo>
                    <a:pt x="80" y="2219"/>
                  </a:lnTo>
                  <a:lnTo>
                    <a:pt x="163" y="2168"/>
                  </a:lnTo>
                  <a:lnTo>
                    <a:pt x="249" y="2119"/>
                  </a:lnTo>
                  <a:lnTo>
                    <a:pt x="335" y="2074"/>
                  </a:lnTo>
                  <a:lnTo>
                    <a:pt x="422" y="2034"/>
                  </a:lnTo>
                  <a:lnTo>
                    <a:pt x="415" y="1987"/>
                  </a:lnTo>
                  <a:lnTo>
                    <a:pt x="413" y="1942"/>
                  </a:lnTo>
                  <a:lnTo>
                    <a:pt x="410" y="1896"/>
                  </a:lnTo>
                  <a:lnTo>
                    <a:pt x="408" y="1851"/>
                  </a:lnTo>
                  <a:lnTo>
                    <a:pt x="410" y="1806"/>
                  </a:lnTo>
                  <a:lnTo>
                    <a:pt x="413" y="1760"/>
                  </a:lnTo>
                  <a:lnTo>
                    <a:pt x="415" y="1715"/>
                  </a:lnTo>
                  <a:lnTo>
                    <a:pt x="422" y="1668"/>
                  </a:lnTo>
                  <a:lnTo>
                    <a:pt x="335" y="1622"/>
                  </a:lnTo>
                  <a:lnTo>
                    <a:pt x="250" y="1573"/>
                  </a:lnTo>
                  <a:lnTo>
                    <a:pt x="167" y="1517"/>
                  </a:lnTo>
                  <a:lnTo>
                    <a:pt x="86" y="1460"/>
                  </a:lnTo>
                  <a:lnTo>
                    <a:pt x="8" y="1397"/>
                  </a:lnTo>
                  <a:lnTo>
                    <a:pt x="25" y="1330"/>
                  </a:lnTo>
                  <a:lnTo>
                    <a:pt x="46" y="1264"/>
                  </a:lnTo>
                  <a:lnTo>
                    <a:pt x="70" y="1198"/>
                  </a:lnTo>
                  <a:lnTo>
                    <a:pt x="94" y="1134"/>
                  </a:lnTo>
                  <a:lnTo>
                    <a:pt x="218" y="1139"/>
                  </a:lnTo>
                  <a:lnTo>
                    <a:pt x="339" y="1150"/>
                  </a:lnTo>
                  <a:lnTo>
                    <a:pt x="459" y="1166"/>
                  </a:lnTo>
                  <a:lnTo>
                    <a:pt x="576" y="1186"/>
                  </a:lnTo>
                  <a:lnTo>
                    <a:pt x="600" y="1148"/>
                  </a:lnTo>
                  <a:lnTo>
                    <a:pt x="624" y="1108"/>
                  </a:lnTo>
                  <a:lnTo>
                    <a:pt x="648" y="1070"/>
                  </a:lnTo>
                  <a:lnTo>
                    <a:pt x="675" y="1033"/>
                  </a:lnTo>
                  <a:lnTo>
                    <a:pt x="711" y="984"/>
                  </a:lnTo>
                  <a:lnTo>
                    <a:pt x="751" y="937"/>
                  </a:lnTo>
                  <a:lnTo>
                    <a:pt x="792" y="892"/>
                  </a:lnTo>
                  <a:lnTo>
                    <a:pt x="749" y="804"/>
                  </a:lnTo>
                  <a:lnTo>
                    <a:pt x="710" y="714"/>
                  </a:lnTo>
                  <a:lnTo>
                    <a:pt x="677" y="621"/>
                  </a:lnTo>
                  <a:lnTo>
                    <a:pt x="645" y="526"/>
                  </a:lnTo>
                  <a:lnTo>
                    <a:pt x="617" y="428"/>
                  </a:lnTo>
                  <a:lnTo>
                    <a:pt x="671" y="386"/>
                  </a:lnTo>
                  <a:lnTo>
                    <a:pt x="726" y="345"/>
                  </a:lnTo>
                  <a:lnTo>
                    <a:pt x="784" y="304"/>
                  </a:lnTo>
                  <a:lnTo>
                    <a:pt x="842" y="268"/>
                  </a:lnTo>
                  <a:lnTo>
                    <a:pt x="938" y="344"/>
                  </a:lnTo>
                  <a:lnTo>
                    <a:pt x="1031" y="424"/>
                  </a:lnTo>
                  <a:lnTo>
                    <a:pt x="1119" y="507"/>
                  </a:lnTo>
                  <a:lnTo>
                    <a:pt x="1202" y="594"/>
                  </a:lnTo>
                  <a:lnTo>
                    <a:pt x="1243" y="575"/>
                  </a:lnTo>
                  <a:lnTo>
                    <a:pt x="1285" y="557"/>
                  </a:lnTo>
                  <a:lnTo>
                    <a:pt x="1328" y="541"/>
                  </a:lnTo>
                  <a:lnTo>
                    <a:pt x="1371" y="525"/>
                  </a:lnTo>
                  <a:lnTo>
                    <a:pt x="1430" y="508"/>
                  </a:lnTo>
                  <a:lnTo>
                    <a:pt x="1490" y="494"/>
                  </a:lnTo>
                  <a:lnTo>
                    <a:pt x="1548" y="481"/>
                  </a:lnTo>
                  <a:lnTo>
                    <a:pt x="1566" y="386"/>
                  </a:lnTo>
                  <a:lnTo>
                    <a:pt x="1589" y="290"/>
                  </a:lnTo>
                  <a:lnTo>
                    <a:pt x="1615" y="194"/>
                  </a:lnTo>
                  <a:lnTo>
                    <a:pt x="1645" y="98"/>
                  </a:lnTo>
                  <a:lnTo>
                    <a:pt x="1680" y="5"/>
                  </a:lnTo>
                  <a:lnTo>
                    <a:pt x="177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Freeform 7"/>
            <p:cNvSpPr>
              <a:spLocks noEditPoints="1"/>
            </p:cNvSpPr>
            <p:nvPr/>
          </p:nvSpPr>
          <p:spPr bwMode="auto">
            <a:xfrm rot="1486991">
              <a:off x="5751203" y="2422563"/>
              <a:ext cx="451129" cy="463139"/>
            </a:xfrm>
            <a:custGeom>
              <a:avLst/>
              <a:gdLst>
                <a:gd name="T0" fmla="*/ 1536 w 3605"/>
                <a:gd name="T1" fmla="*/ 1034 h 3702"/>
                <a:gd name="T2" fmla="*/ 1244 w 3605"/>
                <a:gd name="T3" fmla="*/ 1197 h 3702"/>
                <a:gd name="T4" fmla="*/ 1036 w 3605"/>
                <a:gd name="T5" fmla="*/ 1461 h 3702"/>
                <a:gd name="T6" fmla="*/ 945 w 3605"/>
                <a:gd name="T7" fmla="*/ 1783 h 3702"/>
                <a:gd name="T8" fmla="*/ 984 w 3605"/>
                <a:gd name="T9" fmla="*/ 2117 h 3702"/>
                <a:gd name="T10" fmla="*/ 1148 w 3605"/>
                <a:gd name="T11" fmla="*/ 2409 h 3702"/>
                <a:gd name="T12" fmla="*/ 1413 w 3605"/>
                <a:gd name="T13" fmla="*/ 2616 h 3702"/>
                <a:gd name="T14" fmla="*/ 1734 w 3605"/>
                <a:gd name="T15" fmla="*/ 2708 h 3702"/>
                <a:gd name="T16" fmla="*/ 2068 w 3605"/>
                <a:gd name="T17" fmla="*/ 2668 h 3702"/>
                <a:gd name="T18" fmla="*/ 2360 w 3605"/>
                <a:gd name="T19" fmla="*/ 2505 h 3702"/>
                <a:gd name="T20" fmla="*/ 2569 w 3605"/>
                <a:gd name="T21" fmla="*/ 2241 h 3702"/>
                <a:gd name="T22" fmla="*/ 2659 w 3605"/>
                <a:gd name="T23" fmla="*/ 1919 h 3702"/>
                <a:gd name="T24" fmla="*/ 2619 w 3605"/>
                <a:gd name="T25" fmla="*/ 1585 h 3702"/>
                <a:gd name="T26" fmla="*/ 2456 w 3605"/>
                <a:gd name="T27" fmla="*/ 1293 h 3702"/>
                <a:gd name="T28" fmla="*/ 2192 w 3605"/>
                <a:gd name="T29" fmla="*/ 1086 h 3702"/>
                <a:gd name="T30" fmla="*/ 1870 w 3605"/>
                <a:gd name="T31" fmla="*/ 994 h 3702"/>
                <a:gd name="T32" fmla="*/ 1983 w 3605"/>
                <a:gd name="T33" fmla="*/ 100 h 3702"/>
                <a:gd name="T34" fmla="*/ 2115 w 3605"/>
                <a:gd name="T35" fmla="*/ 494 h 3702"/>
                <a:gd name="T36" fmla="*/ 2361 w 3605"/>
                <a:gd name="T37" fmla="*/ 575 h 3702"/>
                <a:gd name="T38" fmla="*/ 2705 w 3605"/>
                <a:gd name="T39" fmla="*/ 342 h 3702"/>
                <a:gd name="T40" fmla="*/ 3012 w 3605"/>
                <a:gd name="T41" fmla="*/ 450 h 3702"/>
                <a:gd name="T42" fmla="*/ 2853 w 3605"/>
                <a:gd name="T43" fmla="*/ 937 h 3702"/>
                <a:gd name="T44" fmla="*/ 3004 w 3605"/>
                <a:gd name="T45" fmla="*/ 1148 h 3702"/>
                <a:gd name="T46" fmla="*/ 3421 w 3605"/>
                <a:gd name="T47" fmla="*/ 1160 h 3702"/>
                <a:gd name="T48" fmla="*/ 3524 w 3605"/>
                <a:gd name="T49" fmla="*/ 1484 h 3702"/>
                <a:gd name="T50" fmla="*/ 3189 w 3605"/>
                <a:gd name="T51" fmla="*/ 1715 h 3702"/>
                <a:gd name="T52" fmla="*/ 3192 w 3605"/>
                <a:gd name="T53" fmla="*/ 1942 h 3702"/>
                <a:gd name="T54" fmla="*/ 3437 w 3605"/>
                <a:gd name="T55" fmla="*/ 2185 h 3702"/>
                <a:gd name="T56" fmla="*/ 3535 w 3605"/>
                <a:gd name="T57" fmla="*/ 2504 h 3702"/>
                <a:gd name="T58" fmla="*/ 3028 w 3605"/>
                <a:gd name="T59" fmla="*/ 2516 h 3702"/>
                <a:gd name="T60" fmla="*/ 2892 w 3605"/>
                <a:gd name="T61" fmla="*/ 2718 h 3702"/>
                <a:gd name="T62" fmla="*/ 2928 w 3605"/>
                <a:gd name="T63" fmla="*/ 3081 h 3702"/>
                <a:gd name="T64" fmla="*/ 2821 w 3605"/>
                <a:gd name="T65" fmla="*/ 3398 h 3702"/>
                <a:gd name="T66" fmla="*/ 2402 w 3605"/>
                <a:gd name="T67" fmla="*/ 3108 h 3702"/>
                <a:gd name="T68" fmla="*/ 2174 w 3605"/>
                <a:gd name="T69" fmla="*/ 3192 h 3702"/>
                <a:gd name="T70" fmla="*/ 1989 w 3605"/>
                <a:gd name="T71" fmla="*/ 3508 h 3702"/>
                <a:gd name="T72" fmla="*/ 1649 w 3605"/>
                <a:gd name="T73" fmla="*/ 3695 h 3702"/>
                <a:gd name="T74" fmla="*/ 1548 w 3605"/>
                <a:gd name="T75" fmla="*/ 3221 h 3702"/>
                <a:gd name="T76" fmla="*/ 1285 w 3605"/>
                <a:gd name="T77" fmla="*/ 3145 h 3702"/>
                <a:gd name="T78" fmla="*/ 980 w 3605"/>
                <a:gd name="T79" fmla="*/ 3302 h 3702"/>
                <a:gd name="T80" fmla="*/ 646 w 3605"/>
                <a:gd name="T81" fmla="*/ 3296 h 3702"/>
                <a:gd name="T82" fmla="*/ 792 w 3605"/>
                <a:gd name="T83" fmla="*/ 2810 h 3702"/>
                <a:gd name="T84" fmla="*/ 624 w 3605"/>
                <a:gd name="T85" fmla="*/ 2594 h 3702"/>
                <a:gd name="T86" fmla="*/ 283 w 3605"/>
                <a:gd name="T87" fmla="*/ 2542 h 3702"/>
                <a:gd name="T88" fmla="*/ 0 w 3605"/>
                <a:gd name="T89" fmla="*/ 2274 h 3702"/>
                <a:gd name="T90" fmla="*/ 422 w 3605"/>
                <a:gd name="T91" fmla="*/ 2034 h 3702"/>
                <a:gd name="T92" fmla="*/ 410 w 3605"/>
                <a:gd name="T93" fmla="*/ 1806 h 3702"/>
                <a:gd name="T94" fmla="*/ 250 w 3605"/>
                <a:gd name="T95" fmla="*/ 1573 h 3702"/>
                <a:gd name="T96" fmla="*/ 46 w 3605"/>
                <a:gd name="T97" fmla="*/ 1264 h 3702"/>
                <a:gd name="T98" fmla="*/ 459 w 3605"/>
                <a:gd name="T99" fmla="*/ 1166 h 3702"/>
                <a:gd name="T100" fmla="*/ 675 w 3605"/>
                <a:gd name="T101" fmla="*/ 1033 h 3702"/>
                <a:gd name="T102" fmla="*/ 710 w 3605"/>
                <a:gd name="T103" fmla="*/ 714 h 3702"/>
                <a:gd name="T104" fmla="*/ 726 w 3605"/>
                <a:gd name="T105" fmla="*/ 345 h 3702"/>
                <a:gd name="T106" fmla="*/ 1119 w 3605"/>
                <a:gd name="T107" fmla="*/ 507 h 3702"/>
                <a:gd name="T108" fmla="*/ 1371 w 3605"/>
                <a:gd name="T109" fmla="*/ 525 h 3702"/>
                <a:gd name="T110" fmla="*/ 1589 w 3605"/>
                <a:gd name="T111" fmla="*/ 290 h 3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05" h="3702">
                  <a:moveTo>
                    <a:pt x="1802" y="992"/>
                  </a:moveTo>
                  <a:lnTo>
                    <a:pt x="1734" y="994"/>
                  </a:lnTo>
                  <a:lnTo>
                    <a:pt x="1668" y="1002"/>
                  </a:lnTo>
                  <a:lnTo>
                    <a:pt x="1601" y="1016"/>
                  </a:lnTo>
                  <a:lnTo>
                    <a:pt x="1536" y="1034"/>
                  </a:lnTo>
                  <a:lnTo>
                    <a:pt x="1474" y="1057"/>
                  </a:lnTo>
                  <a:lnTo>
                    <a:pt x="1413" y="1086"/>
                  </a:lnTo>
                  <a:lnTo>
                    <a:pt x="1353" y="1118"/>
                  </a:lnTo>
                  <a:lnTo>
                    <a:pt x="1297" y="1155"/>
                  </a:lnTo>
                  <a:lnTo>
                    <a:pt x="1244" y="1197"/>
                  </a:lnTo>
                  <a:lnTo>
                    <a:pt x="1194" y="1243"/>
                  </a:lnTo>
                  <a:lnTo>
                    <a:pt x="1148" y="1293"/>
                  </a:lnTo>
                  <a:lnTo>
                    <a:pt x="1107" y="1347"/>
                  </a:lnTo>
                  <a:lnTo>
                    <a:pt x="1069" y="1402"/>
                  </a:lnTo>
                  <a:lnTo>
                    <a:pt x="1036" y="1461"/>
                  </a:lnTo>
                  <a:lnTo>
                    <a:pt x="1008" y="1522"/>
                  </a:lnTo>
                  <a:lnTo>
                    <a:pt x="984" y="1585"/>
                  </a:lnTo>
                  <a:lnTo>
                    <a:pt x="966" y="1650"/>
                  </a:lnTo>
                  <a:lnTo>
                    <a:pt x="954" y="1716"/>
                  </a:lnTo>
                  <a:lnTo>
                    <a:pt x="945" y="1783"/>
                  </a:lnTo>
                  <a:lnTo>
                    <a:pt x="942" y="1851"/>
                  </a:lnTo>
                  <a:lnTo>
                    <a:pt x="945" y="1919"/>
                  </a:lnTo>
                  <a:lnTo>
                    <a:pt x="954" y="1986"/>
                  </a:lnTo>
                  <a:lnTo>
                    <a:pt x="966" y="2052"/>
                  </a:lnTo>
                  <a:lnTo>
                    <a:pt x="984" y="2117"/>
                  </a:lnTo>
                  <a:lnTo>
                    <a:pt x="1008" y="2180"/>
                  </a:lnTo>
                  <a:lnTo>
                    <a:pt x="1036" y="2241"/>
                  </a:lnTo>
                  <a:lnTo>
                    <a:pt x="1069" y="2300"/>
                  </a:lnTo>
                  <a:lnTo>
                    <a:pt x="1107" y="2355"/>
                  </a:lnTo>
                  <a:lnTo>
                    <a:pt x="1148" y="2409"/>
                  </a:lnTo>
                  <a:lnTo>
                    <a:pt x="1194" y="2459"/>
                  </a:lnTo>
                  <a:lnTo>
                    <a:pt x="1244" y="2505"/>
                  </a:lnTo>
                  <a:lnTo>
                    <a:pt x="1297" y="2547"/>
                  </a:lnTo>
                  <a:lnTo>
                    <a:pt x="1353" y="2584"/>
                  </a:lnTo>
                  <a:lnTo>
                    <a:pt x="1413" y="2616"/>
                  </a:lnTo>
                  <a:lnTo>
                    <a:pt x="1474" y="2645"/>
                  </a:lnTo>
                  <a:lnTo>
                    <a:pt x="1536" y="2668"/>
                  </a:lnTo>
                  <a:lnTo>
                    <a:pt x="1601" y="2686"/>
                  </a:lnTo>
                  <a:lnTo>
                    <a:pt x="1668" y="2700"/>
                  </a:lnTo>
                  <a:lnTo>
                    <a:pt x="1734" y="2708"/>
                  </a:lnTo>
                  <a:lnTo>
                    <a:pt x="1802" y="2710"/>
                  </a:lnTo>
                  <a:lnTo>
                    <a:pt x="1870" y="2708"/>
                  </a:lnTo>
                  <a:lnTo>
                    <a:pt x="1937" y="2700"/>
                  </a:lnTo>
                  <a:lnTo>
                    <a:pt x="2003" y="2686"/>
                  </a:lnTo>
                  <a:lnTo>
                    <a:pt x="2068" y="2668"/>
                  </a:lnTo>
                  <a:lnTo>
                    <a:pt x="2130" y="2645"/>
                  </a:lnTo>
                  <a:lnTo>
                    <a:pt x="2192" y="2616"/>
                  </a:lnTo>
                  <a:lnTo>
                    <a:pt x="2251" y="2584"/>
                  </a:lnTo>
                  <a:lnTo>
                    <a:pt x="2307" y="2547"/>
                  </a:lnTo>
                  <a:lnTo>
                    <a:pt x="2360" y="2505"/>
                  </a:lnTo>
                  <a:lnTo>
                    <a:pt x="2410" y="2459"/>
                  </a:lnTo>
                  <a:lnTo>
                    <a:pt x="2456" y="2409"/>
                  </a:lnTo>
                  <a:lnTo>
                    <a:pt x="2498" y="2355"/>
                  </a:lnTo>
                  <a:lnTo>
                    <a:pt x="2535" y="2300"/>
                  </a:lnTo>
                  <a:lnTo>
                    <a:pt x="2569" y="2241"/>
                  </a:lnTo>
                  <a:lnTo>
                    <a:pt x="2597" y="2180"/>
                  </a:lnTo>
                  <a:lnTo>
                    <a:pt x="2619" y="2117"/>
                  </a:lnTo>
                  <a:lnTo>
                    <a:pt x="2637" y="2052"/>
                  </a:lnTo>
                  <a:lnTo>
                    <a:pt x="2651" y="1986"/>
                  </a:lnTo>
                  <a:lnTo>
                    <a:pt x="2659" y="1919"/>
                  </a:lnTo>
                  <a:lnTo>
                    <a:pt x="2662" y="1851"/>
                  </a:lnTo>
                  <a:lnTo>
                    <a:pt x="2659" y="1783"/>
                  </a:lnTo>
                  <a:lnTo>
                    <a:pt x="2651" y="1716"/>
                  </a:lnTo>
                  <a:lnTo>
                    <a:pt x="2637" y="1650"/>
                  </a:lnTo>
                  <a:lnTo>
                    <a:pt x="2619" y="1585"/>
                  </a:lnTo>
                  <a:lnTo>
                    <a:pt x="2597" y="1522"/>
                  </a:lnTo>
                  <a:lnTo>
                    <a:pt x="2569" y="1461"/>
                  </a:lnTo>
                  <a:lnTo>
                    <a:pt x="2535" y="1402"/>
                  </a:lnTo>
                  <a:lnTo>
                    <a:pt x="2498" y="1347"/>
                  </a:lnTo>
                  <a:lnTo>
                    <a:pt x="2456" y="1293"/>
                  </a:lnTo>
                  <a:lnTo>
                    <a:pt x="2410" y="1243"/>
                  </a:lnTo>
                  <a:lnTo>
                    <a:pt x="2360" y="1197"/>
                  </a:lnTo>
                  <a:lnTo>
                    <a:pt x="2307" y="1155"/>
                  </a:lnTo>
                  <a:lnTo>
                    <a:pt x="2251" y="1118"/>
                  </a:lnTo>
                  <a:lnTo>
                    <a:pt x="2192" y="1086"/>
                  </a:lnTo>
                  <a:lnTo>
                    <a:pt x="2130" y="1057"/>
                  </a:lnTo>
                  <a:lnTo>
                    <a:pt x="2068" y="1034"/>
                  </a:lnTo>
                  <a:lnTo>
                    <a:pt x="2003" y="1016"/>
                  </a:lnTo>
                  <a:lnTo>
                    <a:pt x="1937" y="1002"/>
                  </a:lnTo>
                  <a:lnTo>
                    <a:pt x="1870" y="994"/>
                  </a:lnTo>
                  <a:lnTo>
                    <a:pt x="1802" y="992"/>
                  </a:lnTo>
                  <a:close/>
                  <a:moveTo>
                    <a:pt x="1771" y="0"/>
                  </a:moveTo>
                  <a:lnTo>
                    <a:pt x="1864" y="1"/>
                  </a:lnTo>
                  <a:lnTo>
                    <a:pt x="1956" y="7"/>
                  </a:lnTo>
                  <a:lnTo>
                    <a:pt x="1983" y="100"/>
                  </a:lnTo>
                  <a:lnTo>
                    <a:pt x="2007" y="196"/>
                  </a:lnTo>
                  <a:lnTo>
                    <a:pt x="2026" y="292"/>
                  </a:lnTo>
                  <a:lnTo>
                    <a:pt x="2043" y="387"/>
                  </a:lnTo>
                  <a:lnTo>
                    <a:pt x="2056" y="481"/>
                  </a:lnTo>
                  <a:lnTo>
                    <a:pt x="2115" y="494"/>
                  </a:lnTo>
                  <a:lnTo>
                    <a:pt x="2174" y="508"/>
                  </a:lnTo>
                  <a:lnTo>
                    <a:pt x="2233" y="525"/>
                  </a:lnTo>
                  <a:lnTo>
                    <a:pt x="2275" y="541"/>
                  </a:lnTo>
                  <a:lnTo>
                    <a:pt x="2318" y="557"/>
                  </a:lnTo>
                  <a:lnTo>
                    <a:pt x="2361" y="575"/>
                  </a:lnTo>
                  <a:lnTo>
                    <a:pt x="2402" y="594"/>
                  </a:lnTo>
                  <a:lnTo>
                    <a:pt x="2473" y="526"/>
                  </a:lnTo>
                  <a:lnTo>
                    <a:pt x="2547" y="461"/>
                  </a:lnTo>
                  <a:lnTo>
                    <a:pt x="2625" y="400"/>
                  </a:lnTo>
                  <a:lnTo>
                    <a:pt x="2705" y="342"/>
                  </a:lnTo>
                  <a:lnTo>
                    <a:pt x="2790" y="285"/>
                  </a:lnTo>
                  <a:lnTo>
                    <a:pt x="2847" y="322"/>
                  </a:lnTo>
                  <a:lnTo>
                    <a:pt x="2903" y="363"/>
                  </a:lnTo>
                  <a:lnTo>
                    <a:pt x="2959" y="406"/>
                  </a:lnTo>
                  <a:lnTo>
                    <a:pt x="3012" y="450"/>
                  </a:lnTo>
                  <a:lnTo>
                    <a:pt x="2969" y="566"/>
                  </a:lnTo>
                  <a:lnTo>
                    <a:pt x="2922" y="678"/>
                  </a:lnTo>
                  <a:lnTo>
                    <a:pt x="2870" y="786"/>
                  </a:lnTo>
                  <a:lnTo>
                    <a:pt x="2812" y="892"/>
                  </a:lnTo>
                  <a:lnTo>
                    <a:pt x="2853" y="937"/>
                  </a:lnTo>
                  <a:lnTo>
                    <a:pt x="2892" y="984"/>
                  </a:lnTo>
                  <a:lnTo>
                    <a:pt x="2928" y="1033"/>
                  </a:lnTo>
                  <a:lnTo>
                    <a:pt x="2956" y="1070"/>
                  </a:lnTo>
                  <a:lnTo>
                    <a:pt x="2980" y="1108"/>
                  </a:lnTo>
                  <a:lnTo>
                    <a:pt x="3004" y="1148"/>
                  </a:lnTo>
                  <a:lnTo>
                    <a:pt x="3028" y="1186"/>
                  </a:lnTo>
                  <a:lnTo>
                    <a:pt x="3123" y="1174"/>
                  </a:lnTo>
                  <a:lnTo>
                    <a:pt x="3221" y="1165"/>
                  </a:lnTo>
                  <a:lnTo>
                    <a:pt x="3321" y="1160"/>
                  </a:lnTo>
                  <a:lnTo>
                    <a:pt x="3421" y="1160"/>
                  </a:lnTo>
                  <a:lnTo>
                    <a:pt x="3521" y="1163"/>
                  </a:lnTo>
                  <a:lnTo>
                    <a:pt x="3554" y="1250"/>
                  </a:lnTo>
                  <a:lnTo>
                    <a:pt x="3581" y="1338"/>
                  </a:lnTo>
                  <a:lnTo>
                    <a:pt x="3605" y="1428"/>
                  </a:lnTo>
                  <a:lnTo>
                    <a:pt x="3524" y="1484"/>
                  </a:lnTo>
                  <a:lnTo>
                    <a:pt x="3440" y="1534"/>
                  </a:lnTo>
                  <a:lnTo>
                    <a:pt x="3356" y="1583"/>
                  </a:lnTo>
                  <a:lnTo>
                    <a:pt x="3269" y="1628"/>
                  </a:lnTo>
                  <a:lnTo>
                    <a:pt x="3183" y="1668"/>
                  </a:lnTo>
                  <a:lnTo>
                    <a:pt x="3189" y="1715"/>
                  </a:lnTo>
                  <a:lnTo>
                    <a:pt x="3192" y="1760"/>
                  </a:lnTo>
                  <a:lnTo>
                    <a:pt x="3193" y="1806"/>
                  </a:lnTo>
                  <a:lnTo>
                    <a:pt x="3196" y="1851"/>
                  </a:lnTo>
                  <a:lnTo>
                    <a:pt x="3193" y="1896"/>
                  </a:lnTo>
                  <a:lnTo>
                    <a:pt x="3192" y="1942"/>
                  </a:lnTo>
                  <a:lnTo>
                    <a:pt x="3189" y="1987"/>
                  </a:lnTo>
                  <a:lnTo>
                    <a:pt x="3183" y="2034"/>
                  </a:lnTo>
                  <a:lnTo>
                    <a:pt x="3269" y="2080"/>
                  </a:lnTo>
                  <a:lnTo>
                    <a:pt x="3353" y="2129"/>
                  </a:lnTo>
                  <a:lnTo>
                    <a:pt x="3437" y="2185"/>
                  </a:lnTo>
                  <a:lnTo>
                    <a:pt x="3518" y="2242"/>
                  </a:lnTo>
                  <a:lnTo>
                    <a:pt x="3597" y="2305"/>
                  </a:lnTo>
                  <a:lnTo>
                    <a:pt x="3579" y="2372"/>
                  </a:lnTo>
                  <a:lnTo>
                    <a:pt x="3557" y="2438"/>
                  </a:lnTo>
                  <a:lnTo>
                    <a:pt x="3535" y="2504"/>
                  </a:lnTo>
                  <a:lnTo>
                    <a:pt x="3510" y="2568"/>
                  </a:lnTo>
                  <a:lnTo>
                    <a:pt x="3386" y="2563"/>
                  </a:lnTo>
                  <a:lnTo>
                    <a:pt x="3264" y="2552"/>
                  </a:lnTo>
                  <a:lnTo>
                    <a:pt x="3145" y="2536"/>
                  </a:lnTo>
                  <a:lnTo>
                    <a:pt x="3028" y="2516"/>
                  </a:lnTo>
                  <a:lnTo>
                    <a:pt x="3004" y="2554"/>
                  </a:lnTo>
                  <a:lnTo>
                    <a:pt x="2980" y="2594"/>
                  </a:lnTo>
                  <a:lnTo>
                    <a:pt x="2956" y="2632"/>
                  </a:lnTo>
                  <a:lnTo>
                    <a:pt x="2928" y="2669"/>
                  </a:lnTo>
                  <a:lnTo>
                    <a:pt x="2892" y="2718"/>
                  </a:lnTo>
                  <a:lnTo>
                    <a:pt x="2853" y="2765"/>
                  </a:lnTo>
                  <a:lnTo>
                    <a:pt x="2812" y="2810"/>
                  </a:lnTo>
                  <a:lnTo>
                    <a:pt x="2855" y="2898"/>
                  </a:lnTo>
                  <a:lnTo>
                    <a:pt x="2893" y="2988"/>
                  </a:lnTo>
                  <a:lnTo>
                    <a:pt x="2928" y="3081"/>
                  </a:lnTo>
                  <a:lnTo>
                    <a:pt x="2959" y="3176"/>
                  </a:lnTo>
                  <a:lnTo>
                    <a:pt x="2988" y="3274"/>
                  </a:lnTo>
                  <a:lnTo>
                    <a:pt x="2933" y="3316"/>
                  </a:lnTo>
                  <a:lnTo>
                    <a:pt x="2878" y="3357"/>
                  </a:lnTo>
                  <a:lnTo>
                    <a:pt x="2821" y="3398"/>
                  </a:lnTo>
                  <a:lnTo>
                    <a:pt x="2761" y="3434"/>
                  </a:lnTo>
                  <a:lnTo>
                    <a:pt x="2666" y="3358"/>
                  </a:lnTo>
                  <a:lnTo>
                    <a:pt x="2573" y="3278"/>
                  </a:lnTo>
                  <a:lnTo>
                    <a:pt x="2485" y="3195"/>
                  </a:lnTo>
                  <a:lnTo>
                    <a:pt x="2402" y="3108"/>
                  </a:lnTo>
                  <a:lnTo>
                    <a:pt x="2361" y="3127"/>
                  </a:lnTo>
                  <a:lnTo>
                    <a:pt x="2318" y="3145"/>
                  </a:lnTo>
                  <a:lnTo>
                    <a:pt x="2275" y="3161"/>
                  </a:lnTo>
                  <a:lnTo>
                    <a:pt x="2233" y="3177"/>
                  </a:lnTo>
                  <a:lnTo>
                    <a:pt x="2174" y="3192"/>
                  </a:lnTo>
                  <a:lnTo>
                    <a:pt x="2115" y="3208"/>
                  </a:lnTo>
                  <a:lnTo>
                    <a:pt x="2056" y="3221"/>
                  </a:lnTo>
                  <a:lnTo>
                    <a:pt x="2038" y="3316"/>
                  </a:lnTo>
                  <a:lnTo>
                    <a:pt x="2016" y="3412"/>
                  </a:lnTo>
                  <a:lnTo>
                    <a:pt x="1989" y="3508"/>
                  </a:lnTo>
                  <a:lnTo>
                    <a:pt x="1959" y="3604"/>
                  </a:lnTo>
                  <a:lnTo>
                    <a:pt x="1924" y="3697"/>
                  </a:lnTo>
                  <a:lnTo>
                    <a:pt x="1832" y="3702"/>
                  </a:lnTo>
                  <a:lnTo>
                    <a:pt x="1740" y="3701"/>
                  </a:lnTo>
                  <a:lnTo>
                    <a:pt x="1649" y="3695"/>
                  </a:lnTo>
                  <a:lnTo>
                    <a:pt x="1620" y="3602"/>
                  </a:lnTo>
                  <a:lnTo>
                    <a:pt x="1598" y="3506"/>
                  </a:lnTo>
                  <a:lnTo>
                    <a:pt x="1577" y="3410"/>
                  </a:lnTo>
                  <a:lnTo>
                    <a:pt x="1562" y="3315"/>
                  </a:lnTo>
                  <a:lnTo>
                    <a:pt x="1548" y="3221"/>
                  </a:lnTo>
                  <a:lnTo>
                    <a:pt x="1490" y="3208"/>
                  </a:lnTo>
                  <a:lnTo>
                    <a:pt x="1430" y="3192"/>
                  </a:lnTo>
                  <a:lnTo>
                    <a:pt x="1371" y="3177"/>
                  </a:lnTo>
                  <a:lnTo>
                    <a:pt x="1328" y="3161"/>
                  </a:lnTo>
                  <a:lnTo>
                    <a:pt x="1285" y="3145"/>
                  </a:lnTo>
                  <a:lnTo>
                    <a:pt x="1243" y="3127"/>
                  </a:lnTo>
                  <a:lnTo>
                    <a:pt x="1202" y="3108"/>
                  </a:lnTo>
                  <a:lnTo>
                    <a:pt x="1131" y="3176"/>
                  </a:lnTo>
                  <a:lnTo>
                    <a:pt x="1057" y="3240"/>
                  </a:lnTo>
                  <a:lnTo>
                    <a:pt x="980" y="3302"/>
                  </a:lnTo>
                  <a:lnTo>
                    <a:pt x="899" y="3360"/>
                  </a:lnTo>
                  <a:lnTo>
                    <a:pt x="815" y="3417"/>
                  </a:lnTo>
                  <a:lnTo>
                    <a:pt x="757" y="3380"/>
                  </a:lnTo>
                  <a:lnTo>
                    <a:pt x="700" y="3339"/>
                  </a:lnTo>
                  <a:lnTo>
                    <a:pt x="646" y="3296"/>
                  </a:lnTo>
                  <a:lnTo>
                    <a:pt x="593" y="3252"/>
                  </a:lnTo>
                  <a:lnTo>
                    <a:pt x="636" y="3136"/>
                  </a:lnTo>
                  <a:lnTo>
                    <a:pt x="682" y="3025"/>
                  </a:lnTo>
                  <a:lnTo>
                    <a:pt x="734" y="2916"/>
                  </a:lnTo>
                  <a:lnTo>
                    <a:pt x="792" y="2810"/>
                  </a:lnTo>
                  <a:lnTo>
                    <a:pt x="751" y="2765"/>
                  </a:lnTo>
                  <a:lnTo>
                    <a:pt x="711" y="2718"/>
                  </a:lnTo>
                  <a:lnTo>
                    <a:pt x="675" y="2669"/>
                  </a:lnTo>
                  <a:lnTo>
                    <a:pt x="648" y="2632"/>
                  </a:lnTo>
                  <a:lnTo>
                    <a:pt x="624" y="2594"/>
                  </a:lnTo>
                  <a:lnTo>
                    <a:pt x="600" y="2554"/>
                  </a:lnTo>
                  <a:lnTo>
                    <a:pt x="576" y="2516"/>
                  </a:lnTo>
                  <a:lnTo>
                    <a:pt x="480" y="2529"/>
                  </a:lnTo>
                  <a:lnTo>
                    <a:pt x="383" y="2538"/>
                  </a:lnTo>
                  <a:lnTo>
                    <a:pt x="283" y="2542"/>
                  </a:lnTo>
                  <a:lnTo>
                    <a:pt x="183" y="2542"/>
                  </a:lnTo>
                  <a:lnTo>
                    <a:pt x="82" y="2539"/>
                  </a:lnTo>
                  <a:lnTo>
                    <a:pt x="51" y="2452"/>
                  </a:lnTo>
                  <a:lnTo>
                    <a:pt x="23" y="2364"/>
                  </a:lnTo>
                  <a:lnTo>
                    <a:pt x="0" y="2274"/>
                  </a:lnTo>
                  <a:lnTo>
                    <a:pt x="80" y="2219"/>
                  </a:lnTo>
                  <a:lnTo>
                    <a:pt x="163" y="2168"/>
                  </a:lnTo>
                  <a:lnTo>
                    <a:pt x="249" y="2119"/>
                  </a:lnTo>
                  <a:lnTo>
                    <a:pt x="335" y="2074"/>
                  </a:lnTo>
                  <a:lnTo>
                    <a:pt x="422" y="2034"/>
                  </a:lnTo>
                  <a:lnTo>
                    <a:pt x="415" y="1987"/>
                  </a:lnTo>
                  <a:lnTo>
                    <a:pt x="413" y="1942"/>
                  </a:lnTo>
                  <a:lnTo>
                    <a:pt x="410" y="1896"/>
                  </a:lnTo>
                  <a:lnTo>
                    <a:pt x="408" y="1851"/>
                  </a:lnTo>
                  <a:lnTo>
                    <a:pt x="410" y="1806"/>
                  </a:lnTo>
                  <a:lnTo>
                    <a:pt x="413" y="1760"/>
                  </a:lnTo>
                  <a:lnTo>
                    <a:pt x="415" y="1715"/>
                  </a:lnTo>
                  <a:lnTo>
                    <a:pt x="422" y="1668"/>
                  </a:lnTo>
                  <a:lnTo>
                    <a:pt x="335" y="1622"/>
                  </a:lnTo>
                  <a:lnTo>
                    <a:pt x="250" y="1573"/>
                  </a:lnTo>
                  <a:lnTo>
                    <a:pt x="167" y="1517"/>
                  </a:lnTo>
                  <a:lnTo>
                    <a:pt x="86" y="1460"/>
                  </a:lnTo>
                  <a:lnTo>
                    <a:pt x="8" y="1397"/>
                  </a:lnTo>
                  <a:lnTo>
                    <a:pt x="25" y="1330"/>
                  </a:lnTo>
                  <a:lnTo>
                    <a:pt x="46" y="1264"/>
                  </a:lnTo>
                  <a:lnTo>
                    <a:pt x="70" y="1198"/>
                  </a:lnTo>
                  <a:lnTo>
                    <a:pt x="94" y="1134"/>
                  </a:lnTo>
                  <a:lnTo>
                    <a:pt x="218" y="1139"/>
                  </a:lnTo>
                  <a:lnTo>
                    <a:pt x="339" y="1150"/>
                  </a:lnTo>
                  <a:lnTo>
                    <a:pt x="459" y="1166"/>
                  </a:lnTo>
                  <a:lnTo>
                    <a:pt x="576" y="1186"/>
                  </a:lnTo>
                  <a:lnTo>
                    <a:pt x="600" y="1148"/>
                  </a:lnTo>
                  <a:lnTo>
                    <a:pt x="624" y="1108"/>
                  </a:lnTo>
                  <a:lnTo>
                    <a:pt x="648" y="1070"/>
                  </a:lnTo>
                  <a:lnTo>
                    <a:pt x="675" y="1033"/>
                  </a:lnTo>
                  <a:lnTo>
                    <a:pt x="711" y="984"/>
                  </a:lnTo>
                  <a:lnTo>
                    <a:pt x="751" y="937"/>
                  </a:lnTo>
                  <a:lnTo>
                    <a:pt x="792" y="892"/>
                  </a:lnTo>
                  <a:lnTo>
                    <a:pt x="749" y="804"/>
                  </a:lnTo>
                  <a:lnTo>
                    <a:pt x="710" y="714"/>
                  </a:lnTo>
                  <a:lnTo>
                    <a:pt x="677" y="621"/>
                  </a:lnTo>
                  <a:lnTo>
                    <a:pt x="645" y="526"/>
                  </a:lnTo>
                  <a:lnTo>
                    <a:pt x="617" y="428"/>
                  </a:lnTo>
                  <a:lnTo>
                    <a:pt x="671" y="386"/>
                  </a:lnTo>
                  <a:lnTo>
                    <a:pt x="726" y="345"/>
                  </a:lnTo>
                  <a:lnTo>
                    <a:pt x="784" y="304"/>
                  </a:lnTo>
                  <a:lnTo>
                    <a:pt x="842" y="268"/>
                  </a:lnTo>
                  <a:lnTo>
                    <a:pt x="938" y="344"/>
                  </a:lnTo>
                  <a:lnTo>
                    <a:pt x="1031" y="424"/>
                  </a:lnTo>
                  <a:lnTo>
                    <a:pt x="1119" y="507"/>
                  </a:lnTo>
                  <a:lnTo>
                    <a:pt x="1202" y="594"/>
                  </a:lnTo>
                  <a:lnTo>
                    <a:pt x="1243" y="575"/>
                  </a:lnTo>
                  <a:lnTo>
                    <a:pt x="1285" y="557"/>
                  </a:lnTo>
                  <a:lnTo>
                    <a:pt x="1328" y="541"/>
                  </a:lnTo>
                  <a:lnTo>
                    <a:pt x="1371" y="525"/>
                  </a:lnTo>
                  <a:lnTo>
                    <a:pt x="1430" y="508"/>
                  </a:lnTo>
                  <a:lnTo>
                    <a:pt x="1490" y="494"/>
                  </a:lnTo>
                  <a:lnTo>
                    <a:pt x="1548" y="481"/>
                  </a:lnTo>
                  <a:lnTo>
                    <a:pt x="1566" y="386"/>
                  </a:lnTo>
                  <a:lnTo>
                    <a:pt x="1589" y="290"/>
                  </a:lnTo>
                  <a:lnTo>
                    <a:pt x="1615" y="194"/>
                  </a:lnTo>
                  <a:lnTo>
                    <a:pt x="1645" y="98"/>
                  </a:lnTo>
                  <a:lnTo>
                    <a:pt x="1680" y="5"/>
                  </a:lnTo>
                  <a:lnTo>
                    <a:pt x="177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288996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8616751" cy="4767617"/>
          </a:xfrm>
        </p:spPr>
        <p:txBody>
          <a:bodyPr>
            <a:normAutofit/>
          </a:bodyPr>
          <a:lstStyle/>
          <a:p>
            <a:pPr marL="515933" lvl="1" indent="-287338">
              <a:spcAft>
                <a:spcPts val="800"/>
              </a:spcAft>
            </a:pPr>
            <a:endParaRPr lang="en-US" sz="2000" dirty="0"/>
          </a:p>
          <a:p>
            <a:pPr marL="287338" indent="-287338">
              <a:spcAft>
                <a:spcPts val="8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pic>
        <p:nvPicPr>
          <p:cNvPr id="7" name="Picture 2" descr="http://wonderfunnel.com/wp-content/themes/shopperpress/thumbs/funnel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153" y="2048464"/>
            <a:ext cx="4048588" cy="318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ttp://static.dreamstime.com/thumbimg_424/12490169219Y5F61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212" y="3154793"/>
            <a:ext cx="804955" cy="644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http://graphics8.nytimes.com/images/2007/04/25/business/25zyprexa.19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566" y="573686"/>
            <a:ext cx="977659" cy="136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8528" y="423368"/>
            <a:ext cx="957460" cy="13049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0" y="573686"/>
            <a:ext cx="1053547" cy="14499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721" y="397968"/>
            <a:ext cx="1407515" cy="140751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83409" y="658524"/>
            <a:ext cx="1047882" cy="136514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85812" y="448494"/>
            <a:ext cx="977478" cy="171686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07974" y="573685"/>
            <a:ext cx="959883" cy="1567284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 bwMode="auto">
          <a:xfrm>
            <a:off x="2623224" y="1942409"/>
            <a:ext cx="2564662" cy="56151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3054742" y="1735349"/>
            <a:ext cx="2351414" cy="69227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4828799" y="2026104"/>
            <a:ext cx="927763" cy="48487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5659965" y="1789116"/>
            <a:ext cx="387008" cy="57308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flipH="1">
            <a:off x="6467110" y="2018702"/>
            <a:ext cx="470313" cy="33892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H="1">
            <a:off x="6647621" y="2170017"/>
            <a:ext cx="1344225" cy="30871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H="1">
            <a:off x="6775361" y="2165355"/>
            <a:ext cx="2929557" cy="46736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Rectangle 24"/>
          <p:cNvSpPr/>
          <p:nvPr/>
        </p:nvSpPr>
        <p:spPr bwMode="auto">
          <a:xfrm>
            <a:off x="1911340" y="5314077"/>
            <a:ext cx="1412776" cy="893268"/>
          </a:xfrm>
          <a:prstGeom prst="rect">
            <a:avLst/>
          </a:prstGeom>
          <a:solidFill>
            <a:srgbClr val="00A663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Insomnia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Treatment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Likely</a:t>
            </a:r>
          </a:p>
        </p:txBody>
      </p:sp>
      <p:sp>
        <p:nvSpPr>
          <p:cNvPr id="26" name="Rectangle 25"/>
          <p:cNvSpPr/>
          <p:nvPr/>
        </p:nvSpPr>
        <p:spPr bwMode="auto">
          <a:xfrm>
            <a:off x="3537420" y="4956577"/>
            <a:ext cx="1815996" cy="1104899"/>
          </a:xfrm>
          <a:prstGeom prst="rect">
            <a:avLst/>
          </a:prstGeom>
          <a:solidFill>
            <a:srgbClr val="FFC800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latin typeface="Calibri" panose="020F0502020204030204" pitchFamily="34" charset="0"/>
              </a:rPr>
              <a:t>Treatment-resistant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latin typeface="Calibri" panose="020F0502020204030204" pitchFamily="34" charset="0"/>
              </a:rPr>
              <a:t>Depression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latin typeface="Calibri" panose="020F0502020204030204" pitchFamily="34" charset="0"/>
              </a:rPr>
              <a:t>Possible</a:t>
            </a:r>
          </a:p>
        </p:txBody>
      </p:sp>
      <p:sp>
        <p:nvSpPr>
          <p:cNvPr id="27" name="Rectangle 26"/>
          <p:cNvSpPr/>
          <p:nvPr/>
        </p:nvSpPr>
        <p:spPr bwMode="auto">
          <a:xfrm>
            <a:off x="6869536" y="5407315"/>
            <a:ext cx="1545661" cy="813284"/>
          </a:xfrm>
          <a:prstGeom prst="rect">
            <a:avLst/>
          </a:prstGeom>
          <a:solidFill>
            <a:srgbClr val="A52040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Bipolar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Treatment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Likely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8760943" y="4891627"/>
            <a:ext cx="1709704" cy="1104899"/>
          </a:xfrm>
          <a:prstGeom prst="rect">
            <a:avLst/>
          </a:prstGeom>
          <a:solidFill>
            <a:srgbClr val="A52040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Schizophrenia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Treatment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Likely</a:t>
            </a:r>
          </a:p>
        </p:txBody>
      </p:sp>
      <p:cxnSp>
        <p:nvCxnSpPr>
          <p:cNvPr id="29" name="Elbow Connector 28"/>
          <p:cNvCxnSpPr>
            <a:stCxn id="7" idx="2"/>
          </p:cNvCxnSpPr>
          <p:nvPr/>
        </p:nvCxnSpPr>
        <p:spPr bwMode="auto">
          <a:xfrm rot="5400000">
            <a:off x="4301923" y="4267158"/>
            <a:ext cx="933029" cy="2860020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rgbClr val="00A663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Elbow Connector 29"/>
          <p:cNvCxnSpPr/>
          <p:nvPr/>
        </p:nvCxnSpPr>
        <p:spPr bwMode="auto">
          <a:xfrm rot="10800000" flipV="1">
            <a:off x="5337294" y="5105400"/>
            <a:ext cx="760292" cy="705919"/>
          </a:xfrm>
          <a:prstGeom prst="bentConnector3">
            <a:avLst>
              <a:gd name="adj1" fmla="val -2425"/>
            </a:avLst>
          </a:prstGeom>
          <a:solidFill>
            <a:schemeClr val="accent1"/>
          </a:solidFill>
          <a:ln w="28575" cap="flat" cmpd="sng" algn="ctr">
            <a:solidFill>
              <a:srgbClr val="FFC8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Elbow Connector 30"/>
          <p:cNvCxnSpPr>
            <a:endCxn id="27" idx="1"/>
          </p:cNvCxnSpPr>
          <p:nvPr/>
        </p:nvCxnSpPr>
        <p:spPr bwMode="auto">
          <a:xfrm rot="16200000" flipH="1">
            <a:off x="6144200" y="5088623"/>
            <a:ext cx="736764" cy="713905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rgbClr val="A5204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Elbow Connector 31"/>
          <p:cNvCxnSpPr/>
          <p:nvPr/>
        </p:nvCxnSpPr>
        <p:spPr bwMode="auto">
          <a:xfrm>
            <a:off x="6198449" y="5077194"/>
            <a:ext cx="2531246" cy="236882"/>
          </a:xfrm>
          <a:prstGeom prst="bentConnector3">
            <a:avLst>
              <a:gd name="adj1" fmla="val -396"/>
            </a:avLst>
          </a:prstGeom>
          <a:solidFill>
            <a:schemeClr val="accent1"/>
          </a:solidFill>
          <a:ln w="28575" cap="flat" cmpd="sng" algn="ctr">
            <a:solidFill>
              <a:srgbClr val="A5204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16225" y="2515137"/>
            <a:ext cx="647381" cy="1485900"/>
          </a:xfrm>
          <a:prstGeom prst="rect">
            <a:avLst/>
          </a:prstGeom>
        </p:spPr>
      </p:pic>
      <p:cxnSp>
        <p:nvCxnSpPr>
          <p:cNvPr id="34" name="Straight Arrow Connector 33"/>
          <p:cNvCxnSpPr/>
          <p:nvPr/>
        </p:nvCxnSpPr>
        <p:spPr bwMode="auto">
          <a:xfrm flipV="1">
            <a:off x="3452744" y="2687562"/>
            <a:ext cx="1946595" cy="46723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5" name="Picture 3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93461" y="2362200"/>
            <a:ext cx="982174" cy="1528578"/>
          </a:xfrm>
          <a:prstGeom prst="rect">
            <a:avLst/>
          </a:prstGeom>
        </p:spPr>
      </p:pic>
      <p:cxnSp>
        <p:nvCxnSpPr>
          <p:cNvPr id="36" name="Straight Arrow Connector 35"/>
          <p:cNvCxnSpPr/>
          <p:nvPr/>
        </p:nvCxnSpPr>
        <p:spPr bwMode="auto">
          <a:xfrm flipH="1" flipV="1">
            <a:off x="6904125" y="2807338"/>
            <a:ext cx="2194636" cy="328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7" name="Picture 3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76262" y="2040316"/>
            <a:ext cx="946962" cy="1349421"/>
          </a:xfrm>
          <a:prstGeom prst="rect">
            <a:avLst/>
          </a:prstGeom>
        </p:spPr>
      </p:pic>
      <p:cxnSp>
        <p:nvCxnSpPr>
          <p:cNvPr id="38" name="Straight Arrow Connector 37"/>
          <p:cNvCxnSpPr/>
          <p:nvPr/>
        </p:nvCxnSpPr>
        <p:spPr bwMode="auto">
          <a:xfrm>
            <a:off x="2622120" y="2348528"/>
            <a:ext cx="2347600" cy="26040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5558470" y="3795344"/>
            <a:ext cx="1194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Rules</a:t>
            </a:r>
            <a:endParaRPr lang="en-US" sz="1600" dirty="0"/>
          </a:p>
        </p:txBody>
      </p:sp>
      <p:sp>
        <p:nvSpPr>
          <p:cNvPr id="42" name="TextBox 41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14755" y="3126489"/>
            <a:ext cx="638700" cy="1357829"/>
          </a:xfrm>
          <a:prstGeom prst="rect">
            <a:avLst/>
          </a:prstGeom>
        </p:spPr>
      </p:pic>
      <p:cxnSp>
        <p:nvCxnSpPr>
          <p:cNvPr id="40" name="Straight Arrow Connector 39"/>
          <p:cNvCxnSpPr/>
          <p:nvPr/>
        </p:nvCxnSpPr>
        <p:spPr bwMode="auto">
          <a:xfrm flipH="1" flipV="1">
            <a:off x="6377236" y="2774797"/>
            <a:ext cx="1773899" cy="8748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17100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3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Underwriting expertise remains as important as ever.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816" y="1524002"/>
            <a:ext cx="10969784" cy="4571999"/>
          </a:xfrm>
        </p:spPr>
        <p:txBody>
          <a:bodyPr/>
          <a:lstStyle/>
          <a:p>
            <a:r>
              <a:rPr lang="en-US" sz="2400" dirty="0"/>
              <a:t>Red / Decline</a:t>
            </a:r>
          </a:p>
          <a:p>
            <a:pPr lvl="1"/>
            <a:r>
              <a:rPr lang="en-US" sz="2000" dirty="0"/>
              <a:t>Significant rules have “fired”</a:t>
            </a:r>
          </a:p>
          <a:p>
            <a:pPr lvl="1"/>
            <a:r>
              <a:rPr lang="en-US" sz="2000" dirty="0"/>
              <a:t>Client guidelines drive the decline</a:t>
            </a:r>
          </a:p>
          <a:p>
            <a:pPr lvl="1"/>
            <a:r>
              <a:rPr lang="en-US" sz="2000" dirty="0"/>
              <a:t>No need for review</a:t>
            </a:r>
          </a:p>
          <a:p>
            <a:pPr marL="228595" lvl="1" indent="0">
              <a:buNone/>
            </a:pPr>
            <a:endParaRPr lang="en-US" dirty="0"/>
          </a:p>
          <a:p>
            <a:r>
              <a:rPr lang="en-US" sz="2400" dirty="0"/>
              <a:t>Yellow / Review</a:t>
            </a:r>
          </a:p>
          <a:p>
            <a:pPr lvl="1"/>
            <a:r>
              <a:rPr lang="en-US" sz="2000" dirty="0"/>
              <a:t>Route to underwriter</a:t>
            </a:r>
          </a:p>
          <a:p>
            <a:pPr marL="228595" lvl="1" indent="0">
              <a:buNone/>
            </a:pPr>
            <a:endParaRPr lang="en-US" dirty="0"/>
          </a:p>
          <a:p>
            <a:r>
              <a:rPr lang="en-US" sz="2400" dirty="0"/>
              <a:t>Green / Issue</a:t>
            </a:r>
          </a:p>
          <a:p>
            <a:pPr lvl="1"/>
            <a:r>
              <a:rPr lang="en-US" sz="2000" dirty="0"/>
              <a:t>No significant rules “fired”</a:t>
            </a:r>
          </a:p>
        </p:txBody>
      </p:sp>
      <p:sp>
        <p:nvSpPr>
          <p:cNvPr id="4" name="Oval 3"/>
          <p:cNvSpPr/>
          <p:nvPr/>
        </p:nvSpPr>
        <p:spPr bwMode="ltGray">
          <a:xfrm>
            <a:off x="478186" y="1504954"/>
            <a:ext cx="344384" cy="344384"/>
          </a:xfrm>
          <a:prstGeom prst="ellipse">
            <a:avLst/>
          </a:prstGeom>
          <a:solidFill>
            <a:srgbClr val="A5204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 bwMode="ltGray">
          <a:xfrm>
            <a:off x="478186" y="3427519"/>
            <a:ext cx="344384" cy="344384"/>
          </a:xfrm>
          <a:prstGeom prst="ellipse">
            <a:avLst/>
          </a:prstGeom>
          <a:solidFill>
            <a:srgbClr val="FFC8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 bwMode="ltGray">
          <a:xfrm>
            <a:off x="478186" y="4608616"/>
            <a:ext cx="344384" cy="344384"/>
          </a:xfrm>
          <a:prstGeom prst="ellipse">
            <a:avLst/>
          </a:prstGeom>
          <a:solidFill>
            <a:srgbClr val="00A66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19974" y="6510528"/>
            <a:ext cx="1748877" cy="1523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548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452551904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442" y="1274129"/>
            <a:ext cx="10969784" cy="4767617"/>
          </a:xfrm>
        </p:spPr>
        <p:txBody>
          <a:bodyPr>
            <a:normAutofit/>
          </a:bodyPr>
          <a:lstStyle/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There is a wide range of psychotropic medications used to treat a wide range of mental health disorders.</a:t>
            </a:r>
          </a:p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endParaRPr lang="en-US" sz="2400" dirty="0"/>
          </a:p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It is difficult to reverse engineer medications to determine likely conditions and severity.</a:t>
            </a:r>
          </a:p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endParaRPr lang="en-US" sz="2400" dirty="0"/>
          </a:p>
          <a:p>
            <a:pPr marL="287338" indent="-287338"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A rules engine can bring consistency and efficiency to a very challenging job.</a:t>
            </a:r>
            <a:endParaRPr lang="en-US" sz="2000" dirty="0"/>
          </a:p>
          <a:p>
            <a:pPr marL="515933" lvl="1" indent="-287338">
              <a:spcAft>
                <a:spcPts val="800"/>
              </a:spcAft>
            </a:pPr>
            <a:endParaRPr lang="en-US" sz="2000" dirty="0"/>
          </a:p>
          <a:p>
            <a:pPr marL="287338" indent="-287338">
              <a:spcAft>
                <a:spcPts val="800"/>
              </a:spcAft>
            </a:pPr>
            <a:endParaRPr lang="en-US" sz="2200" dirty="0"/>
          </a:p>
          <a:p>
            <a:pPr marL="515933" lvl="1" indent="-287338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Summary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1724" y="6553200"/>
            <a:ext cx="2480341" cy="247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A49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205528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1" y="1524000"/>
            <a:ext cx="6781800" cy="3505200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Dan Fleischman, PharmD, BCPS – Senior Pharmacy Consultant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October 10, 2019</a:t>
            </a:r>
          </a:p>
        </p:txBody>
      </p:sp>
    </p:spTree>
    <p:extLst>
      <p:ext uri="{BB962C8B-B14F-4D97-AF65-F5344CB8AC3E}">
        <p14:creationId xmlns:p14="http://schemas.microsoft.com/office/powerpoint/2010/main" val="294822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ojection">
  <a:themeElements>
    <a:clrScheme name="Milliman Theme Colors">
      <a:dk1>
        <a:srgbClr val="0A4977"/>
      </a:dk1>
      <a:lt1>
        <a:srgbClr val="FFFFFF"/>
      </a:lt1>
      <a:dk2>
        <a:srgbClr val="45484D"/>
      </a:dk2>
      <a:lt2>
        <a:srgbClr val="C6C9CA"/>
      </a:lt2>
      <a:accent1>
        <a:srgbClr val="45484D"/>
      </a:accent1>
      <a:accent2>
        <a:srgbClr val="0081E3"/>
      </a:accent2>
      <a:accent3>
        <a:srgbClr val="FFA200"/>
      </a:accent3>
      <a:accent4>
        <a:srgbClr val="468C00"/>
      </a:accent4>
      <a:accent5>
        <a:srgbClr val="7D8791"/>
      </a:accent5>
      <a:accent6>
        <a:srgbClr val="C6C9CA"/>
      </a:accent6>
      <a:hlink>
        <a:srgbClr val="617D78"/>
      </a:hlink>
      <a:folHlink>
        <a:srgbClr val="87878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9050">
          <a:solidFill>
            <a:schemeClr val="accent1"/>
          </a:solidFill>
        </a:ln>
      </a:spPr>
      <a:bodyPr rtlCol="0" anchor="ctr"/>
      <a:lstStyle>
        <a:defPPr algn="ctr">
          <a:lnSpc>
            <a:spcPct val="90000"/>
          </a:lnSpc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/>
        </a:defPPr>
      </a:lstStyle>
    </a:txDef>
  </a:objectDefaults>
  <a:extraClrSchemeLst/>
  <a:custClrLst>
    <a:custClr name="135|123|117">
      <a:srgbClr val="877B75"/>
    </a:custClr>
    <a:custClr name="135|135|135">
      <a:srgbClr val="878787"/>
    </a:custClr>
  </a:custClrLst>
  <a:extLst>
    <a:ext uri="{05A4C25C-085E-4340-85A3-A5531E510DB2}">
      <thm15:themeFamily xmlns:thm15="http://schemas.microsoft.com/office/thememl/2012/main" name="Standard_Projection" id="{B7796AAC-B694-4684-95BE-9CF81FBEAEFC}" vid="{7620579C-E5A2-42EB-8F76-872AE5CC35D0}"/>
    </a:ext>
  </a:extLst>
</a:theme>
</file>

<file path=ppt/theme/theme2.xml><?xml version="1.0" encoding="utf-8"?>
<a:theme xmlns:a="http://schemas.openxmlformats.org/drawingml/2006/main" name="1_Projection">
  <a:themeElements>
    <a:clrScheme name="Milliman Theme Colors">
      <a:dk1>
        <a:srgbClr val="0A4977"/>
      </a:dk1>
      <a:lt1>
        <a:srgbClr val="FFFFFF"/>
      </a:lt1>
      <a:dk2>
        <a:srgbClr val="45484D"/>
      </a:dk2>
      <a:lt2>
        <a:srgbClr val="C6C9CA"/>
      </a:lt2>
      <a:accent1>
        <a:srgbClr val="45484D"/>
      </a:accent1>
      <a:accent2>
        <a:srgbClr val="0081E3"/>
      </a:accent2>
      <a:accent3>
        <a:srgbClr val="FFA200"/>
      </a:accent3>
      <a:accent4>
        <a:srgbClr val="468C00"/>
      </a:accent4>
      <a:accent5>
        <a:srgbClr val="7D8791"/>
      </a:accent5>
      <a:accent6>
        <a:srgbClr val="C6C9CA"/>
      </a:accent6>
      <a:hlink>
        <a:srgbClr val="617D78"/>
      </a:hlink>
      <a:folHlink>
        <a:srgbClr val="87878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9050">
          <a:solidFill>
            <a:schemeClr val="accent1"/>
          </a:solidFill>
        </a:ln>
      </a:spPr>
      <a:bodyPr rtlCol="0" anchor="ctr"/>
      <a:lstStyle>
        <a:defPPr algn="ctr">
          <a:lnSpc>
            <a:spcPct val="90000"/>
          </a:lnSpc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/>
        </a:defPPr>
      </a:lstStyle>
    </a:txDef>
  </a:objectDefaults>
  <a:extraClrSchemeLst/>
  <a:custClrLst>
    <a:custClr name="135|123|117">
      <a:srgbClr val="877B75"/>
    </a:custClr>
    <a:custClr name="135|135|135">
      <a:srgbClr val="878787"/>
    </a:custClr>
  </a:custClrLst>
  <a:extLst>
    <a:ext uri="{05A4C25C-085E-4340-85A3-A5531E510DB2}">
      <thm15:themeFamily xmlns:thm15="http://schemas.microsoft.com/office/thememl/2012/main" name="Standard_Projection" id="{B7796AAC-B694-4684-95BE-9CF81FBEAEFC}" vid="{7620579C-E5A2-42EB-8F76-872AE5CC35D0}"/>
    </a:ext>
  </a:extLst>
</a:theme>
</file>

<file path=ppt/theme/theme3.xml><?xml version="1.0" encoding="utf-8"?>
<a:theme xmlns:a="http://schemas.openxmlformats.org/drawingml/2006/main" name="1_MILLIMAN MASTER">
  <a:themeElements>
    <a:clrScheme name="Milliman Theme Colors">
      <a:dk1>
        <a:srgbClr val="0A4977"/>
      </a:dk1>
      <a:lt1>
        <a:srgbClr val="FFFFFF"/>
      </a:lt1>
      <a:dk2>
        <a:srgbClr val="45484D"/>
      </a:dk2>
      <a:lt2>
        <a:srgbClr val="C6C9CA"/>
      </a:lt2>
      <a:accent1>
        <a:srgbClr val="45484D"/>
      </a:accent1>
      <a:accent2>
        <a:srgbClr val="0081E3"/>
      </a:accent2>
      <a:accent3>
        <a:srgbClr val="FFA200"/>
      </a:accent3>
      <a:accent4>
        <a:srgbClr val="468C00"/>
      </a:accent4>
      <a:accent5>
        <a:srgbClr val="7D8791"/>
      </a:accent5>
      <a:accent6>
        <a:srgbClr val="C6C9CA"/>
      </a:accent6>
      <a:hlink>
        <a:srgbClr val="617D78"/>
      </a:hlink>
      <a:folHlink>
        <a:srgbClr val="87878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9050">
          <a:solidFill>
            <a:schemeClr val="accent1"/>
          </a:solidFill>
        </a:ln>
      </a:spPr>
      <a:bodyPr rtlCol="0" anchor="ctr"/>
      <a:lstStyle>
        <a:defPPr algn="ctr">
          <a:lnSpc>
            <a:spcPct val="90000"/>
          </a:lnSpc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/>
        </a:defPPr>
      </a:lstStyle>
    </a:txDef>
  </a:objectDefaults>
  <a:extraClrSchemeLst/>
  <a:custClrLst>
    <a:custClr name="135|123|117">
      <a:srgbClr val="877B75"/>
    </a:custClr>
    <a:custClr name="135|135|135">
      <a:srgbClr val="878787"/>
    </a:custClr>
  </a:custClrLst>
  <a:extLst>
    <a:ext uri="{05A4C25C-085E-4340-85A3-A5531E510DB2}">
      <thm15:themeFamily xmlns:thm15="http://schemas.microsoft.com/office/thememl/2012/main" name="Standard_Projection" id="{B7796AAC-B694-4684-95BE-9CF81FBEAEFC}" vid="{7620579C-E5A2-42EB-8F76-872AE5CC35D0}"/>
    </a:ext>
  </a:extLst>
</a:theme>
</file>

<file path=ppt/theme/theme4.xml><?xml version="1.0" encoding="utf-8"?>
<a:theme xmlns:a="http://schemas.openxmlformats.org/drawingml/2006/main" name="1_MMN_Presentation_STD">
  <a:themeElements>
    <a:clrScheme name="Milliman Theme Colors">
      <a:dk1>
        <a:srgbClr val="0A4977"/>
      </a:dk1>
      <a:lt1>
        <a:srgbClr val="FFFFFF"/>
      </a:lt1>
      <a:dk2>
        <a:srgbClr val="45484D"/>
      </a:dk2>
      <a:lt2>
        <a:srgbClr val="C6C9CA"/>
      </a:lt2>
      <a:accent1>
        <a:srgbClr val="45484D"/>
      </a:accent1>
      <a:accent2>
        <a:srgbClr val="0081E3"/>
      </a:accent2>
      <a:accent3>
        <a:srgbClr val="FFA200"/>
      </a:accent3>
      <a:accent4>
        <a:srgbClr val="468C00"/>
      </a:accent4>
      <a:accent5>
        <a:srgbClr val="7D8791"/>
      </a:accent5>
      <a:accent6>
        <a:srgbClr val="C6C9CA"/>
      </a:accent6>
      <a:hlink>
        <a:srgbClr val="617D78"/>
      </a:hlink>
      <a:folHlink>
        <a:srgbClr val="87878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9050">
          <a:solidFill>
            <a:schemeClr val="accent1"/>
          </a:solidFill>
        </a:ln>
      </a:spPr>
      <a:bodyPr rtlCol="0" anchor="ctr"/>
      <a:lstStyle>
        <a:defPPr algn="ctr">
          <a:lnSpc>
            <a:spcPct val="90000"/>
          </a:lnSpc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/>
        </a:defPPr>
      </a:lstStyle>
    </a:txDef>
  </a:objectDefaults>
  <a:extraClrSchemeLst/>
  <a:custClrLst>
    <a:custClr name="135|123|117">
      <a:srgbClr val="877B75"/>
    </a:custClr>
    <a:custClr name="135|135|135">
      <a:srgbClr val="878787"/>
    </a:custClr>
  </a:custClrLst>
  <a:extLst>
    <a:ext uri="{05A4C25C-085E-4340-85A3-A5531E510DB2}">
      <thm15:themeFamily xmlns:thm15="http://schemas.microsoft.com/office/thememl/2012/main" name="MMN_Presentation_STD_f" id="{1E5008AA-14B8-954E-97D7-F94D54AFADCB}" vid="{8F73E371-E3C6-B74A-B96C-8AE5AE87258D}"/>
    </a:ext>
  </a:extLst>
</a:theme>
</file>

<file path=ppt/theme/theme5.xml><?xml version="1.0" encoding="utf-8"?>
<a:theme xmlns:a="http://schemas.openxmlformats.org/drawingml/2006/main" name="MMN_Presentation_STD">
  <a:themeElements>
    <a:clrScheme name="Milliman Theme Colors">
      <a:dk1>
        <a:srgbClr val="0A4977"/>
      </a:dk1>
      <a:lt1>
        <a:srgbClr val="FFFFFF"/>
      </a:lt1>
      <a:dk2>
        <a:srgbClr val="45484D"/>
      </a:dk2>
      <a:lt2>
        <a:srgbClr val="C6C9CA"/>
      </a:lt2>
      <a:accent1>
        <a:srgbClr val="45484D"/>
      </a:accent1>
      <a:accent2>
        <a:srgbClr val="0081E3"/>
      </a:accent2>
      <a:accent3>
        <a:srgbClr val="FFA200"/>
      </a:accent3>
      <a:accent4>
        <a:srgbClr val="468C00"/>
      </a:accent4>
      <a:accent5>
        <a:srgbClr val="7D8791"/>
      </a:accent5>
      <a:accent6>
        <a:srgbClr val="C6C9CA"/>
      </a:accent6>
      <a:hlink>
        <a:srgbClr val="617D78"/>
      </a:hlink>
      <a:folHlink>
        <a:srgbClr val="87878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9050">
          <a:solidFill>
            <a:schemeClr val="accent1"/>
          </a:solidFill>
        </a:ln>
      </a:spPr>
      <a:bodyPr rtlCol="0" anchor="ctr"/>
      <a:lstStyle>
        <a:defPPr algn="ctr">
          <a:lnSpc>
            <a:spcPct val="90000"/>
          </a:lnSpc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/>
        </a:defPPr>
      </a:lstStyle>
    </a:txDef>
  </a:objectDefaults>
  <a:extraClrSchemeLst/>
  <a:custClrLst>
    <a:custClr name="135|123|117">
      <a:srgbClr val="877B75"/>
    </a:custClr>
    <a:custClr name="135|135|135">
      <a:srgbClr val="878787"/>
    </a:custClr>
  </a:custClrLst>
  <a:extLst>
    <a:ext uri="{05A4C25C-085E-4340-85A3-A5531E510DB2}">
      <thm15:themeFamily xmlns:thm15="http://schemas.microsoft.com/office/thememl/2012/main" name="MMN_Presentation_STD_f" id="{1E5008AA-14B8-954E-97D7-F94D54AFADCB}" vid="{8F73E371-E3C6-B74A-B96C-8AE5AE87258D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23966</TotalTime>
  <Words>943</Words>
  <Application>Microsoft Office PowerPoint</Application>
  <PresentationFormat>Widescreen</PresentationFormat>
  <Paragraphs>353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Arial</vt:lpstr>
      <vt:lpstr>Calibri</vt:lpstr>
      <vt:lpstr>Courier New</vt:lpstr>
      <vt:lpstr>Times</vt:lpstr>
      <vt:lpstr>Wingdings</vt:lpstr>
      <vt:lpstr>Projection</vt:lpstr>
      <vt:lpstr>1_Projection</vt:lpstr>
      <vt:lpstr>1_MILLIMAN MASTER</vt:lpstr>
      <vt:lpstr>1_MMN_Presentation_STD</vt:lpstr>
      <vt:lpstr>MMN_Presentation_STD</vt:lpstr>
      <vt:lpstr>Underwriting with Prescription Histories Across the Mental Health Continuum</vt:lpstr>
      <vt:lpstr>PowerPoint Presentation</vt:lpstr>
      <vt:lpstr>Drug therapies impact many neurotransmitters.</vt:lpstr>
      <vt:lpstr>Neurotransmitters influence a wide range of mental states. </vt:lpstr>
      <vt:lpstr>Doctors prescribe by condition.</vt:lpstr>
      <vt:lpstr>Underwriters use Rx to interpret conditions.</vt:lpstr>
      <vt:lpstr>A Sesame Street mnemonic for mental disorders</vt:lpstr>
      <vt:lpstr>PowerPoint Presentation</vt:lpstr>
      <vt:lpstr>ADHD (Adult)</vt:lpstr>
      <vt:lpstr>How Medications Treat ADHD</vt:lpstr>
      <vt:lpstr>Prescription histories identify conditions.</vt:lpstr>
      <vt:lpstr>Diagnosis information confirms conditions.</vt:lpstr>
      <vt:lpstr>PowerPoint Presentation</vt:lpstr>
      <vt:lpstr>Major Depressive Disorder (MDD)</vt:lpstr>
      <vt:lpstr>Major Depressive Disorder (MDD)</vt:lpstr>
      <vt:lpstr>Prescription histories identify conditions.</vt:lpstr>
      <vt:lpstr>Diagnosis information provides even more information.</vt:lpstr>
      <vt:lpstr>What about Rx no-hits?</vt:lpstr>
      <vt:lpstr>Medical Data identifies more conditions than Rx alone.</vt:lpstr>
      <vt:lpstr>Medical Data identifies more conditions than Rx alone.</vt:lpstr>
      <vt:lpstr>PowerPoint Presentation</vt:lpstr>
      <vt:lpstr>How Medications Treat Anxiety</vt:lpstr>
      <vt:lpstr>Estimating Anxiety Progression</vt:lpstr>
      <vt:lpstr>Prescription histories identify likely conditions.</vt:lpstr>
      <vt:lpstr>A Rules engine interprets the data.</vt:lpstr>
      <vt:lpstr>Medical Data identifies more conditions than Rx alone.</vt:lpstr>
      <vt:lpstr>PowerPoint Presentation</vt:lpstr>
      <vt:lpstr>Bipolar Disorder</vt:lpstr>
      <vt:lpstr>Estimating Bipolar Disorder Progression</vt:lpstr>
      <vt:lpstr>It’s not always easy to identify the fill patterns.</vt:lpstr>
      <vt:lpstr>A Rules engine interprets the data.</vt:lpstr>
      <vt:lpstr>PowerPoint Presentation</vt:lpstr>
      <vt:lpstr>Schizophrenia</vt:lpstr>
      <vt:lpstr>Estimating Schizophrenia Progression</vt:lpstr>
      <vt:lpstr>Prescription histories identify conditions.</vt:lpstr>
      <vt:lpstr>A Rules engine interprets the data.</vt:lpstr>
      <vt:lpstr>Medical Data identifies more conditions than Rx alone.</vt:lpstr>
      <vt:lpstr>A Rules Engine can interpret complex data.</vt:lpstr>
      <vt:lpstr>PowerPoint Presentation</vt:lpstr>
      <vt:lpstr>Underwriting expertise remains as important as ever.</vt:lpstr>
      <vt:lpstr>Summary</vt:lpstr>
      <vt:lpstr>Thank you!</vt:lpstr>
    </vt:vector>
  </TitlesOfParts>
  <Company>Milliman,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Underwriting with Prescription Histories Across the Mental Health Continuum</dc:title>
  <dc:creator>Scott Coller</dc:creator>
  <cp:lastModifiedBy>FEENEY Terry</cp:lastModifiedBy>
  <cp:revision>99</cp:revision>
  <dcterms:created xsi:type="dcterms:W3CDTF">2019-01-08T16:23:48Z</dcterms:created>
  <dcterms:modified xsi:type="dcterms:W3CDTF">2019-10-10T15:55:35Z</dcterms:modified>
</cp:coreProperties>
</file>